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14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129.xml" ContentType="application/vnd.openxmlformats-officedocument.presentationml.slide+xml"/>
  <Override PartName="/ppt/slides/slide147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slides/slide143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s/slide119.xml" ContentType="application/vnd.openxmlformats-officedocument.presentationml.slide+xml"/>
  <Override PartName="/ppt/slides/slide139.xml" ContentType="application/vnd.openxmlformats-officedocument.presentationml.slide+xml"/>
  <Override PartName="/ppt/slides/slide148.xml" ContentType="application/vnd.openxmlformats-officedocument.presentationml.slide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126.xml" ContentType="application/vnd.openxmlformats-officedocument.presentationml.slide+xml"/>
  <Override PartName="/ppt/slides/slide128.xml" ContentType="application/vnd.openxmlformats-officedocument.presentationml.slide+xml"/>
  <Override PartName="/ppt/slides/slide137.xml" ContentType="application/vnd.openxmlformats-officedocument.presentationml.slide+xml"/>
  <Override PartName="/ppt/slides/slide146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44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38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1"/>
  </p:notesMasterIdLst>
  <p:sldIdLst>
    <p:sldId id="266" r:id="rId2"/>
    <p:sldId id="267" r:id="rId3"/>
    <p:sldId id="268" r:id="rId4"/>
    <p:sldId id="269" r:id="rId5"/>
    <p:sldId id="347" r:id="rId6"/>
    <p:sldId id="348" r:id="rId7"/>
    <p:sldId id="270" r:id="rId8"/>
    <p:sldId id="349" r:id="rId9"/>
    <p:sldId id="350" r:id="rId10"/>
    <p:sldId id="271" r:id="rId11"/>
    <p:sldId id="351" r:id="rId12"/>
    <p:sldId id="352" r:id="rId13"/>
    <p:sldId id="272" r:id="rId14"/>
    <p:sldId id="353" r:id="rId15"/>
    <p:sldId id="354" r:id="rId16"/>
    <p:sldId id="273" r:id="rId17"/>
    <p:sldId id="355" r:id="rId18"/>
    <p:sldId id="356" r:id="rId19"/>
    <p:sldId id="274" r:id="rId20"/>
    <p:sldId id="357" r:id="rId21"/>
    <p:sldId id="358" r:id="rId22"/>
    <p:sldId id="275" r:id="rId23"/>
    <p:sldId id="359" r:id="rId24"/>
    <p:sldId id="360" r:id="rId25"/>
    <p:sldId id="276" r:id="rId26"/>
    <p:sldId id="361" r:id="rId27"/>
    <p:sldId id="362" r:id="rId28"/>
    <p:sldId id="277" r:id="rId29"/>
    <p:sldId id="363" r:id="rId30"/>
    <p:sldId id="342" r:id="rId31"/>
    <p:sldId id="364" r:id="rId32"/>
    <p:sldId id="278" r:id="rId33"/>
    <p:sldId id="343" r:id="rId34"/>
    <p:sldId id="365" r:id="rId35"/>
    <p:sldId id="279" r:id="rId36"/>
    <p:sldId id="280" r:id="rId37"/>
    <p:sldId id="344" r:id="rId38"/>
    <p:sldId id="366" r:id="rId39"/>
    <p:sldId id="281" r:id="rId40"/>
    <p:sldId id="345" r:id="rId41"/>
    <p:sldId id="367" r:id="rId42"/>
    <p:sldId id="282" r:id="rId43"/>
    <p:sldId id="346" r:id="rId44"/>
    <p:sldId id="368" r:id="rId45"/>
    <p:sldId id="283" r:id="rId46"/>
    <p:sldId id="369" r:id="rId47"/>
    <p:sldId id="370" r:id="rId48"/>
    <p:sldId id="284" r:id="rId49"/>
    <p:sldId id="372" r:id="rId50"/>
    <p:sldId id="371" r:id="rId51"/>
    <p:sldId id="285" r:id="rId52"/>
    <p:sldId id="373" r:id="rId53"/>
    <p:sldId id="374" r:id="rId54"/>
    <p:sldId id="286" r:id="rId55"/>
    <p:sldId id="376" r:id="rId56"/>
    <p:sldId id="375" r:id="rId57"/>
    <p:sldId id="287" r:id="rId58"/>
    <p:sldId id="377" r:id="rId59"/>
    <p:sldId id="378" r:id="rId60"/>
    <p:sldId id="288" r:id="rId61"/>
    <p:sldId id="380" r:id="rId62"/>
    <p:sldId id="379" r:id="rId63"/>
    <p:sldId id="289" r:id="rId64"/>
    <p:sldId id="382" r:id="rId65"/>
    <p:sldId id="381" r:id="rId66"/>
    <p:sldId id="290" r:id="rId67"/>
    <p:sldId id="384" r:id="rId68"/>
    <p:sldId id="383" r:id="rId69"/>
    <p:sldId id="291" r:id="rId70"/>
    <p:sldId id="386" r:id="rId71"/>
    <p:sldId id="385" r:id="rId72"/>
    <p:sldId id="292" r:id="rId73"/>
    <p:sldId id="387" r:id="rId74"/>
    <p:sldId id="388" r:id="rId75"/>
    <p:sldId id="293" r:id="rId76"/>
    <p:sldId id="294" r:id="rId77"/>
    <p:sldId id="295" r:id="rId78"/>
    <p:sldId id="296" r:id="rId79"/>
    <p:sldId id="297" r:id="rId80"/>
    <p:sldId id="298" r:id="rId81"/>
    <p:sldId id="299" r:id="rId82"/>
    <p:sldId id="300" r:id="rId83"/>
    <p:sldId id="390" r:id="rId84"/>
    <p:sldId id="389" r:id="rId85"/>
    <p:sldId id="301" r:id="rId86"/>
    <p:sldId id="302" r:id="rId87"/>
    <p:sldId id="392" r:id="rId88"/>
    <p:sldId id="391" r:id="rId89"/>
    <p:sldId id="303" r:id="rId90"/>
    <p:sldId id="394" r:id="rId91"/>
    <p:sldId id="393" r:id="rId92"/>
    <p:sldId id="304" r:id="rId93"/>
    <p:sldId id="395" r:id="rId94"/>
    <p:sldId id="396" r:id="rId95"/>
    <p:sldId id="305" r:id="rId96"/>
    <p:sldId id="397" r:id="rId97"/>
    <p:sldId id="398" r:id="rId98"/>
    <p:sldId id="306" r:id="rId99"/>
    <p:sldId id="400" r:id="rId100"/>
    <p:sldId id="399" r:id="rId101"/>
    <p:sldId id="307" r:id="rId102"/>
    <p:sldId id="401" r:id="rId103"/>
    <p:sldId id="402" r:id="rId104"/>
    <p:sldId id="308" r:id="rId105"/>
    <p:sldId id="403" r:id="rId106"/>
    <p:sldId id="404" r:id="rId107"/>
    <p:sldId id="309" r:id="rId108"/>
    <p:sldId id="310" r:id="rId109"/>
    <p:sldId id="407" r:id="rId110"/>
    <p:sldId id="408" r:id="rId111"/>
    <p:sldId id="311" r:id="rId112"/>
    <p:sldId id="312" r:id="rId113"/>
    <p:sldId id="410" r:id="rId114"/>
    <p:sldId id="409" r:id="rId115"/>
    <p:sldId id="313" r:id="rId116"/>
    <p:sldId id="314" r:id="rId117"/>
    <p:sldId id="411" r:id="rId118"/>
    <p:sldId id="412" r:id="rId119"/>
    <p:sldId id="315" r:id="rId120"/>
    <p:sldId id="316" r:id="rId121"/>
    <p:sldId id="413" r:id="rId122"/>
    <p:sldId id="414" r:id="rId123"/>
    <p:sldId id="317" r:id="rId124"/>
    <p:sldId id="318" r:id="rId125"/>
    <p:sldId id="319" r:id="rId126"/>
    <p:sldId id="320" r:id="rId127"/>
    <p:sldId id="321" r:id="rId128"/>
    <p:sldId id="405" r:id="rId129"/>
    <p:sldId id="406" r:id="rId130"/>
    <p:sldId id="322" r:id="rId131"/>
    <p:sldId id="323" r:id="rId132"/>
    <p:sldId id="324" r:id="rId133"/>
    <p:sldId id="325" r:id="rId134"/>
    <p:sldId id="326" r:id="rId135"/>
    <p:sldId id="327" r:id="rId136"/>
    <p:sldId id="328" r:id="rId137"/>
    <p:sldId id="329" r:id="rId138"/>
    <p:sldId id="330" r:id="rId139"/>
    <p:sldId id="331" r:id="rId140"/>
    <p:sldId id="332" r:id="rId141"/>
    <p:sldId id="333" r:id="rId142"/>
    <p:sldId id="334" r:id="rId143"/>
    <p:sldId id="335" r:id="rId144"/>
    <p:sldId id="336" r:id="rId145"/>
    <p:sldId id="337" r:id="rId146"/>
    <p:sldId id="338" r:id="rId147"/>
    <p:sldId id="339" r:id="rId148"/>
    <p:sldId id="340" r:id="rId149"/>
    <p:sldId id="341" r:id="rId150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snapVertSplitter="1" vertBarState="minimized" horzBarState="maximized">
    <p:restoredLeft sz="15620"/>
    <p:restoredTop sz="94660"/>
  </p:normalViewPr>
  <p:slideViewPr>
    <p:cSldViewPr>
      <p:cViewPr>
        <p:scale>
          <a:sx n="100" d="100"/>
          <a:sy n="100" d="100"/>
        </p:scale>
        <p:origin x="-1854" y="21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6164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AE499-C554-48A0-B0C3-CB8FFDF4BA53}" type="datetimeFigureOut">
              <a:rPr lang="en-US" smtClean="0"/>
              <a:pPr/>
              <a:t>29-Oct-21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1C75E2-EAC0-4AB8-BD35-68BF5DD002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8547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90878" y="125984"/>
            <a:ext cx="6762242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FF000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E2B00-9A25-425A-AC7D-863B89E6D311}" type="datetime1">
              <a:rPr lang="en-US" smtClean="0"/>
              <a:pPr/>
              <a:t>29-Oct-21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FF000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07F94-DA90-403F-814C-695FF4172D73}" type="datetime1">
              <a:rPr lang="en-US" smtClean="0"/>
              <a:pPr/>
              <a:t>29-Oct-21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FF000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9F5C57-BB38-42F1-997D-708D9DFF0439}" type="datetime1">
              <a:rPr lang="en-US" smtClean="0"/>
              <a:pPr/>
              <a:t>29-Oct-21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FF000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291377-3086-41BD-A7F6-C27E1874ACF8}" type="datetime1">
              <a:rPr lang="en-US" smtClean="0"/>
              <a:pPr/>
              <a:t>29-Oct-21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10546-02FF-481E-A70D-E2EAC4659B56}" type="datetime1">
              <a:rPr lang="en-US" smtClean="0"/>
              <a:pPr/>
              <a:t>29-Oct-21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280160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533400" y="0"/>
                </a:moveTo>
                <a:lnTo>
                  <a:pt x="0" y="0"/>
                </a:lnTo>
                <a:lnTo>
                  <a:pt x="0" y="228600"/>
                </a:lnTo>
                <a:lnTo>
                  <a:pt x="533400" y="228600"/>
                </a:lnTo>
                <a:lnTo>
                  <a:pt x="533400" y="0"/>
                </a:lnTo>
                <a:close/>
              </a:path>
            </a:pathLst>
          </a:custGeom>
          <a:solidFill>
            <a:srgbClr val="DD80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590550" y="1280160"/>
            <a:ext cx="8553450" cy="228600"/>
          </a:xfrm>
          <a:custGeom>
            <a:avLst/>
            <a:gdLst/>
            <a:ahLst/>
            <a:cxnLst/>
            <a:rect l="l" t="t" r="r" b="b"/>
            <a:pathLst>
              <a:path w="8553450" h="228600">
                <a:moveTo>
                  <a:pt x="8553450" y="0"/>
                </a:moveTo>
                <a:lnTo>
                  <a:pt x="0" y="0"/>
                </a:lnTo>
                <a:lnTo>
                  <a:pt x="0" y="228600"/>
                </a:lnTo>
                <a:lnTo>
                  <a:pt x="8553450" y="228600"/>
                </a:lnTo>
                <a:lnTo>
                  <a:pt x="8553450" y="0"/>
                </a:lnTo>
                <a:close/>
              </a:path>
            </a:pathLst>
          </a:custGeom>
          <a:solidFill>
            <a:srgbClr val="93B6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82240" y="193039"/>
            <a:ext cx="4779518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FF000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461261"/>
            <a:ext cx="7364730" cy="3071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6AA61C-ED1C-4389-AF0A-7EDC3C0C1305}" type="datetime1">
              <a:rPr lang="en-US" smtClean="0"/>
              <a:pPr/>
              <a:t>29-Oct-21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2873" y="210058"/>
            <a:ext cx="47726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85" dirty="0"/>
              <a:t>Instruction </a:t>
            </a:r>
            <a:r>
              <a:rPr sz="4000" spc="-365" dirty="0"/>
              <a:t>Set </a:t>
            </a:r>
            <a:r>
              <a:rPr sz="4000" spc="-190" dirty="0"/>
              <a:t>of</a:t>
            </a:r>
            <a:r>
              <a:rPr sz="4000" spc="430" dirty="0"/>
              <a:t> </a:t>
            </a:r>
            <a:r>
              <a:rPr sz="4000" spc="-225" dirty="0"/>
              <a:t>8085</a:t>
            </a:r>
            <a:endParaRPr sz="4000"/>
          </a:p>
        </p:txBody>
      </p:sp>
      <p:sp>
        <p:nvSpPr>
          <p:cNvPr id="5" name="object 5"/>
          <p:cNvSpPr txBox="1"/>
          <p:nvPr/>
        </p:nvSpPr>
        <p:spPr>
          <a:xfrm>
            <a:off x="4826889" y="6327830"/>
            <a:ext cx="1124585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sz="1400" spc="-85" dirty="0">
                <a:solidFill>
                  <a:srgbClr val="775F54"/>
                </a:solidFill>
                <a:latin typeface="Arial"/>
                <a:cs typeface="Arial"/>
              </a:rPr>
              <a:t>JIIT-128,</a:t>
            </a:r>
            <a:r>
              <a:rPr sz="1400" spc="-95" dirty="0">
                <a:solidFill>
                  <a:srgbClr val="775F54"/>
                </a:solidFill>
                <a:latin typeface="Arial"/>
                <a:cs typeface="Arial"/>
              </a:rPr>
              <a:t> </a:t>
            </a:r>
            <a:r>
              <a:rPr sz="1400" spc="-35" dirty="0">
                <a:solidFill>
                  <a:srgbClr val="775F54"/>
                </a:solidFill>
                <a:latin typeface="Arial"/>
                <a:cs typeface="Arial"/>
              </a:rPr>
              <a:t>Noida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11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378379"/>
            <a:ext cx="6699884" cy="436054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622300" indent="-610235">
              <a:lnSpc>
                <a:spcPct val="100000"/>
              </a:lnSpc>
              <a:spcBef>
                <a:spcPts val="745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622300" algn="l"/>
                <a:tab pos="622935" algn="l"/>
              </a:tabLst>
            </a:pPr>
            <a:r>
              <a:rPr sz="2800" spc="-285" dirty="0">
                <a:latin typeface="Arial"/>
                <a:cs typeface="Arial"/>
              </a:rPr>
              <a:t>Consists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of</a:t>
            </a:r>
            <a:endParaRPr sz="2800" dirty="0">
              <a:latin typeface="Arial"/>
              <a:cs typeface="Arial"/>
            </a:endParaRPr>
          </a:p>
          <a:p>
            <a:pPr marL="1003300" lvl="1" indent="-534035">
              <a:lnSpc>
                <a:spcPct val="100000"/>
              </a:lnSpc>
              <a:spcBef>
                <a:spcPts val="615"/>
              </a:spcBef>
              <a:buClr>
                <a:srgbClr val="93B6D2"/>
              </a:buClr>
              <a:buSzPct val="69230"/>
              <a:buFont typeface="Arial"/>
              <a:buChar char=""/>
              <a:tabLst>
                <a:tab pos="1003300" algn="l"/>
                <a:tab pos="1003935" algn="l"/>
              </a:tabLst>
            </a:pPr>
            <a:r>
              <a:rPr sz="2600" b="1" spc="-145" dirty="0">
                <a:latin typeface="Trebuchet MS"/>
                <a:cs typeface="Trebuchet MS"/>
              </a:rPr>
              <a:t>74 </a:t>
            </a:r>
            <a:r>
              <a:rPr sz="2600" b="1" spc="-160" dirty="0">
                <a:latin typeface="Trebuchet MS"/>
                <a:cs typeface="Trebuchet MS"/>
              </a:rPr>
              <a:t>operation </a:t>
            </a:r>
            <a:r>
              <a:rPr sz="2600" b="1" spc="-185" dirty="0">
                <a:latin typeface="Trebuchet MS"/>
                <a:cs typeface="Trebuchet MS"/>
              </a:rPr>
              <a:t>codes, </a:t>
            </a:r>
            <a:r>
              <a:rPr sz="2600" b="1" spc="-195" dirty="0">
                <a:latin typeface="Trebuchet MS"/>
                <a:cs typeface="Trebuchet MS"/>
              </a:rPr>
              <a:t>e.g. </a:t>
            </a:r>
            <a:r>
              <a:rPr sz="2600" b="1" spc="-80" dirty="0">
                <a:solidFill>
                  <a:srgbClr val="DD8046"/>
                </a:solidFill>
                <a:latin typeface="Trebuchet MS"/>
                <a:cs typeface="Trebuchet MS"/>
              </a:rPr>
              <a:t>MOV,</a:t>
            </a:r>
            <a:r>
              <a:rPr sz="2600" b="1" spc="90" dirty="0">
                <a:solidFill>
                  <a:srgbClr val="DD8046"/>
                </a:solidFill>
                <a:latin typeface="Trebuchet MS"/>
                <a:cs typeface="Trebuchet MS"/>
              </a:rPr>
              <a:t> </a:t>
            </a:r>
            <a:r>
              <a:rPr sz="2600" b="1" spc="35" dirty="0">
                <a:solidFill>
                  <a:srgbClr val="DD8046"/>
                </a:solidFill>
                <a:latin typeface="Trebuchet MS"/>
                <a:cs typeface="Trebuchet MS"/>
              </a:rPr>
              <a:t>MVI</a:t>
            </a:r>
            <a:endParaRPr sz="2600" dirty="0">
              <a:latin typeface="Trebuchet MS"/>
              <a:cs typeface="Trebuchet MS"/>
            </a:endParaRPr>
          </a:p>
          <a:p>
            <a:pPr marL="1003300" lvl="1" indent="-534035">
              <a:lnSpc>
                <a:spcPct val="100000"/>
              </a:lnSpc>
              <a:spcBef>
                <a:spcPts val="600"/>
              </a:spcBef>
              <a:buClr>
                <a:srgbClr val="93B6D2"/>
              </a:buClr>
              <a:buSzPct val="69230"/>
              <a:buFont typeface="Arial"/>
              <a:buChar char=""/>
              <a:tabLst>
                <a:tab pos="1003300" algn="l"/>
                <a:tab pos="1003935" algn="l"/>
              </a:tabLst>
            </a:pPr>
            <a:r>
              <a:rPr sz="2600" b="1" spc="-145" dirty="0">
                <a:solidFill>
                  <a:srgbClr val="C00000"/>
                </a:solidFill>
                <a:latin typeface="Trebuchet MS"/>
                <a:cs typeface="Trebuchet MS"/>
              </a:rPr>
              <a:t>246 </a:t>
            </a:r>
            <a:r>
              <a:rPr sz="2600" b="1" spc="-185" dirty="0">
                <a:solidFill>
                  <a:srgbClr val="C00000"/>
                </a:solidFill>
                <a:latin typeface="Trebuchet MS"/>
                <a:cs typeface="Trebuchet MS"/>
              </a:rPr>
              <a:t>Instructions, </a:t>
            </a:r>
            <a:r>
              <a:rPr sz="2600" b="1" spc="-195" dirty="0">
                <a:solidFill>
                  <a:srgbClr val="C00000"/>
                </a:solidFill>
                <a:latin typeface="Trebuchet MS"/>
                <a:cs typeface="Trebuchet MS"/>
              </a:rPr>
              <a:t>e.g. </a:t>
            </a:r>
            <a:r>
              <a:rPr sz="2600" b="1" spc="60" dirty="0">
                <a:solidFill>
                  <a:srgbClr val="C00000"/>
                </a:solidFill>
                <a:latin typeface="Trebuchet MS"/>
                <a:cs typeface="Trebuchet MS"/>
              </a:rPr>
              <a:t>MOV </a:t>
            </a:r>
            <a:r>
              <a:rPr sz="2600" b="1" spc="-150" dirty="0">
                <a:solidFill>
                  <a:srgbClr val="C00000"/>
                </a:solidFill>
                <a:latin typeface="Trebuchet MS"/>
                <a:cs typeface="Trebuchet MS"/>
              </a:rPr>
              <a:t>A,B, </a:t>
            </a:r>
            <a:r>
              <a:rPr sz="2600" b="1" spc="35" dirty="0">
                <a:solidFill>
                  <a:srgbClr val="C00000"/>
                </a:solidFill>
                <a:latin typeface="Trebuchet MS"/>
                <a:cs typeface="Trebuchet MS"/>
              </a:rPr>
              <a:t>MVI</a:t>
            </a:r>
            <a:r>
              <a:rPr sz="2600" b="1" spc="-6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600" b="1" spc="-110" dirty="0">
                <a:solidFill>
                  <a:srgbClr val="C00000"/>
                </a:solidFill>
                <a:latin typeface="Trebuchet MS"/>
                <a:cs typeface="Trebuchet MS"/>
              </a:rPr>
              <a:t>A,03</a:t>
            </a:r>
            <a:endParaRPr sz="2600" dirty="0">
              <a:latin typeface="Trebuchet MS"/>
              <a:cs typeface="Trebuchet MS"/>
            </a:endParaRPr>
          </a:p>
          <a:p>
            <a:pPr marL="622300" indent="-610235">
              <a:lnSpc>
                <a:spcPct val="100000"/>
              </a:lnSpc>
              <a:spcBef>
                <a:spcPts val="690"/>
              </a:spcBef>
              <a:buClr>
                <a:srgbClr val="DD8046"/>
              </a:buClr>
              <a:buSzPct val="58928"/>
              <a:buFont typeface="Wingdings"/>
              <a:buChar char=""/>
              <a:tabLst>
                <a:tab pos="622300" algn="l"/>
                <a:tab pos="622935" algn="l"/>
              </a:tabLst>
            </a:pPr>
            <a:r>
              <a:rPr sz="2800" b="1" spc="-160" dirty="0">
                <a:latin typeface="Trebuchet MS"/>
                <a:cs typeface="Trebuchet MS"/>
              </a:rPr>
              <a:t>8085 </a:t>
            </a:r>
            <a:r>
              <a:rPr sz="2800" b="1" spc="-190" dirty="0">
                <a:latin typeface="Trebuchet MS"/>
                <a:cs typeface="Trebuchet MS"/>
              </a:rPr>
              <a:t>instructions </a:t>
            </a:r>
            <a:r>
              <a:rPr sz="2800" b="1" spc="-165" dirty="0">
                <a:latin typeface="Trebuchet MS"/>
                <a:cs typeface="Trebuchet MS"/>
              </a:rPr>
              <a:t>can </a:t>
            </a:r>
            <a:r>
              <a:rPr sz="2800" b="1" spc="-210" dirty="0">
                <a:latin typeface="Trebuchet MS"/>
                <a:cs typeface="Trebuchet MS"/>
              </a:rPr>
              <a:t>be </a:t>
            </a:r>
            <a:r>
              <a:rPr sz="2800" b="1" spc="-125" dirty="0">
                <a:latin typeface="Trebuchet MS"/>
                <a:cs typeface="Trebuchet MS"/>
              </a:rPr>
              <a:t>classified</a:t>
            </a:r>
            <a:r>
              <a:rPr sz="2800" b="1" spc="220" dirty="0">
                <a:latin typeface="Trebuchet MS"/>
                <a:cs typeface="Trebuchet MS"/>
              </a:rPr>
              <a:t> </a:t>
            </a:r>
            <a:r>
              <a:rPr sz="2800" b="1" spc="-15" dirty="0">
                <a:latin typeface="Trebuchet MS"/>
                <a:cs typeface="Trebuchet MS"/>
              </a:rPr>
              <a:t>as</a:t>
            </a:r>
            <a:endParaRPr sz="2800" dirty="0">
              <a:latin typeface="Trebuchet MS"/>
              <a:cs typeface="Trebuchet MS"/>
            </a:endParaRPr>
          </a:p>
          <a:p>
            <a:pPr marL="1003300" indent="-534035">
              <a:lnSpc>
                <a:spcPct val="100000"/>
              </a:lnSpc>
              <a:spcBef>
                <a:spcPts val="620"/>
              </a:spcBef>
              <a:buClr>
                <a:srgbClr val="93B6D2"/>
              </a:buClr>
              <a:buSzPct val="69230"/>
              <a:buAutoNum type="arabicPeriod"/>
              <a:tabLst>
                <a:tab pos="1003300" algn="l"/>
                <a:tab pos="1003935" algn="l"/>
              </a:tabLst>
            </a:pPr>
            <a:r>
              <a:rPr sz="2600" b="1" spc="-90" dirty="0">
                <a:latin typeface="Trebuchet MS"/>
                <a:cs typeface="Trebuchet MS"/>
              </a:rPr>
              <a:t>Data </a:t>
            </a:r>
            <a:r>
              <a:rPr sz="2600" b="1" spc="-190" dirty="0">
                <a:latin typeface="Trebuchet MS"/>
                <a:cs typeface="Trebuchet MS"/>
              </a:rPr>
              <a:t>Transfer</a:t>
            </a:r>
            <a:r>
              <a:rPr sz="2600" b="1" spc="-155" dirty="0">
                <a:latin typeface="Trebuchet MS"/>
                <a:cs typeface="Trebuchet MS"/>
              </a:rPr>
              <a:t> </a:t>
            </a:r>
            <a:r>
              <a:rPr sz="2600" b="1" spc="-105" dirty="0">
                <a:latin typeface="Trebuchet MS"/>
                <a:cs typeface="Trebuchet MS"/>
              </a:rPr>
              <a:t>(Copy)</a:t>
            </a:r>
            <a:endParaRPr sz="2600" dirty="0">
              <a:latin typeface="Trebuchet MS"/>
              <a:cs typeface="Trebuchet MS"/>
            </a:endParaRPr>
          </a:p>
          <a:p>
            <a:pPr marL="1003300" indent="-534035">
              <a:lnSpc>
                <a:spcPct val="100000"/>
              </a:lnSpc>
              <a:spcBef>
                <a:spcPts val="600"/>
              </a:spcBef>
              <a:buClr>
                <a:srgbClr val="93B6D2"/>
              </a:buClr>
              <a:buSzPct val="69230"/>
              <a:buAutoNum type="arabicPeriod"/>
              <a:tabLst>
                <a:tab pos="1003300" algn="l"/>
                <a:tab pos="1003935" algn="l"/>
              </a:tabLst>
            </a:pPr>
            <a:r>
              <a:rPr sz="2600" b="1" spc="-195" dirty="0">
                <a:latin typeface="Trebuchet MS"/>
                <a:cs typeface="Trebuchet MS"/>
              </a:rPr>
              <a:t>Arithmetic</a:t>
            </a:r>
            <a:endParaRPr sz="2600" dirty="0">
              <a:latin typeface="Trebuchet MS"/>
              <a:cs typeface="Trebuchet MS"/>
            </a:endParaRPr>
          </a:p>
          <a:p>
            <a:pPr marL="1003300" indent="-534035">
              <a:lnSpc>
                <a:spcPct val="100000"/>
              </a:lnSpc>
              <a:spcBef>
                <a:spcPts val="600"/>
              </a:spcBef>
              <a:buClr>
                <a:srgbClr val="93B6D2"/>
              </a:buClr>
              <a:buSzPct val="69230"/>
              <a:buAutoNum type="arabicPeriod"/>
              <a:tabLst>
                <a:tab pos="1003300" algn="l"/>
                <a:tab pos="1003935" algn="l"/>
              </a:tabLst>
            </a:pPr>
            <a:r>
              <a:rPr sz="2600" b="1" spc="-120" dirty="0">
                <a:latin typeface="Trebuchet MS"/>
                <a:cs typeface="Trebuchet MS"/>
              </a:rPr>
              <a:t>Logical </a:t>
            </a:r>
            <a:r>
              <a:rPr sz="2600" b="1" spc="-100" dirty="0">
                <a:latin typeface="Trebuchet MS"/>
                <a:cs typeface="Trebuchet MS"/>
              </a:rPr>
              <a:t>and </a:t>
            </a:r>
            <a:r>
              <a:rPr sz="2600" b="1" spc="-210" dirty="0">
                <a:latin typeface="Trebuchet MS"/>
                <a:cs typeface="Trebuchet MS"/>
              </a:rPr>
              <a:t>Bit</a:t>
            </a:r>
            <a:r>
              <a:rPr sz="2600" b="1" spc="-155" dirty="0">
                <a:latin typeface="Trebuchet MS"/>
                <a:cs typeface="Trebuchet MS"/>
              </a:rPr>
              <a:t> </a:t>
            </a:r>
            <a:r>
              <a:rPr sz="2600" b="1" spc="-125" dirty="0">
                <a:latin typeface="Trebuchet MS"/>
                <a:cs typeface="Trebuchet MS"/>
              </a:rPr>
              <a:t>manipulation</a:t>
            </a:r>
            <a:endParaRPr sz="2600" dirty="0">
              <a:latin typeface="Trebuchet MS"/>
              <a:cs typeface="Trebuchet MS"/>
            </a:endParaRPr>
          </a:p>
          <a:p>
            <a:pPr marL="1003300" indent="-534035">
              <a:lnSpc>
                <a:spcPct val="100000"/>
              </a:lnSpc>
              <a:spcBef>
                <a:spcPts val="600"/>
              </a:spcBef>
              <a:buClr>
                <a:srgbClr val="93B6D2"/>
              </a:buClr>
              <a:buSzPct val="69230"/>
              <a:buAutoNum type="arabicPeriod"/>
              <a:tabLst>
                <a:tab pos="1003300" algn="l"/>
                <a:tab pos="1003935" algn="l"/>
              </a:tabLst>
            </a:pPr>
            <a:r>
              <a:rPr sz="2600" b="1" spc="-175" dirty="0">
                <a:latin typeface="Trebuchet MS"/>
                <a:cs typeface="Trebuchet MS"/>
              </a:rPr>
              <a:t>Branch</a:t>
            </a:r>
            <a:endParaRPr sz="2600" dirty="0">
              <a:latin typeface="Trebuchet MS"/>
              <a:cs typeface="Trebuchet MS"/>
            </a:endParaRPr>
          </a:p>
          <a:p>
            <a:pPr marL="1003300" indent="-534035">
              <a:lnSpc>
                <a:spcPct val="100000"/>
              </a:lnSpc>
              <a:spcBef>
                <a:spcPts val="600"/>
              </a:spcBef>
              <a:buClr>
                <a:srgbClr val="93B6D2"/>
              </a:buClr>
              <a:buSzPct val="69230"/>
              <a:buAutoNum type="arabicPeriod"/>
              <a:tabLst>
                <a:tab pos="1003300" algn="l"/>
                <a:tab pos="1003935" algn="l"/>
              </a:tabLst>
            </a:pPr>
            <a:r>
              <a:rPr sz="2600" b="1" spc="-5" dirty="0">
                <a:latin typeface="Trebuchet MS"/>
                <a:cs typeface="Trebuchet MS"/>
              </a:rPr>
              <a:t>I/O </a:t>
            </a:r>
            <a:r>
              <a:rPr sz="2600" b="1" spc="-165" dirty="0">
                <a:latin typeface="Trebuchet MS"/>
                <a:cs typeface="Trebuchet MS"/>
              </a:rPr>
              <a:t>stack </a:t>
            </a:r>
            <a:r>
              <a:rPr sz="2600" b="1" spc="-100" dirty="0">
                <a:latin typeface="Trebuchet MS"/>
                <a:cs typeface="Trebuchet MS"/>
              </a:rPr>
              <a:t>and </a:t>
            </a:r>
            <a:r>
              <a:rPr sz="2600" b="1" spc="-120" dirty="0">
                <a:latin typeface="Trebuchet MS"/>
                <a:cs typeface="Trebuchet MS"/>
              </a:rPr>
              <a:t>Machine</a:t>
            </a:r>
            <a:r>
              <a:rPr sz="2600" b="1" spc="-190" dirty="0">
                <a:latin typeface="Trebuchet MS"/>
                <a:cs typeface="Trebuchet MS"/>
              </a:rPr>
              <a:t> </a:t>
            </a:r>
            <a:r>
              <a:rPr sz="2600" b="1" spc="-165" dirty="0">
                <a:latin typeface="Trebuchet MS"/>
                <a:cs typeface="Trebuchet MS"/>
              </a:rPr>
              <a:t>Control</a:t>
            </a:r>
            <a:endParaRPr sz="2600" dirty="0">
              <a:latin typeface="Trebuchet MS"/>
              <a:cs typeface="Trebuchet M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600" y="838220"/>
            <a:ext cx="7974480" cy="45305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16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1834" y="6327830"/>
            <a:ext cx="1428750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sz="1400" spc="-5" dirty="0">
                <a:solidFill>
                  <a:srgbClr val="775F54"/>
                </a:solidFill>
                <a:latin typeface="Arial"/>
                <a:cs typeface="Arial"/>
              </a:rPr>
              <a:t>8085 </a:t>
            </a:r>
            <a:r>
              <a:rPr sz="1400" spc="-95" dirty="0">
                <a:solidFill>
                  <a:srgbClr val="775F54"/>
                </a:solidFill>
                <a:latin typeface="Arial"/>
                <a:cs typeface="Arial"/>
              </a:rPr>
              <a:t>Instruction</a:t>
            </a:r>
            <a:r>
              <a:rPr sz="1400" spc="-130" dirty="0">
                <a:solidFill>
                  <a:srgbClr val="775F54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775F54"/>
                </a:solidFill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100</a:t>
            </a:fld>
            <a:endParaRPr lang="en-US"/>
          </a:p>
        </p:txBody>
      </p:sp>
      <p:pic>
        <p:nvPicPr>
          <p:cNvPr id="12290" name="Picture 2" descr="ORI CD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8600" y="83010"/>
            <a:ext cx="860539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28600" y="5746024"/>
            <a:ext cx="860539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So this instruction </a:t>
            </a:r>
            <a:r>
              <a:rPr kumimoji="0" lang="x-none" altLang="x-none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ORI CDH</a:t>
            </a:r>
            <a:r>
              <a:rPr kumimoji="0" lang="x-none" altLang="x-non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requires 2-Bytes, 2-Machine Cycles (Opcode Fetch, Memory Red) and 7 T-States for execution as shown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x-none" altLang="x-non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5253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2637" y="533400"/>
            <a:ext cx="7577074" cy="4530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52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1834" y="6327830"/>
            <a:ext cx="1428750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sz="1400" spc="-5" dirty="0">
                <a:solidFill>
                  <a:srgbClr val="775F54"/>
                </a:solidFill>
                <a:latin typeface="Arial"/>
                <a:cs typeface="Arial"/>
              </a:rPr>
              <a:t>8085 </a:t>
            </a:r>
            <a:r>
              <a:rPr sz="1400" spc="-95" dirty="0">
                <a:solidFill>
                  <a:srgbClr val="775F54"/>
                </a:solidFill>
                <a:latin typeface="Arial"/>
                <a:cs typeface="Arial"/>
              </a:rPr>
              <a:t>Instruction</a:t>
            </a:r>
            <a:r>
              <a:rPr sz="1400" spc="-130" dirty="0">
                <a:solidFill>
                  <a:srgbClr val="775F54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775F54"/>
                </a:solidFill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44820" y="1597068"/>
            <a:ext cx="798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XRA E</a:t>
            </a:r>
            <a:r>
              <a:rPr lang="en-US" dirty="0"/>
              <a:t>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36575" y="2264886"/>
          <a:ext cx="7364412" cy="1463040"/>
        </p:xfrm>
        <a:graphic>
          <a:graphicData uri="http://schemas.openxmlformats.org/drawingml/2006/table">
            <a:tbl>
              <a:tblPr/>
              <a:tblGrid>
                <a:gridCol w="2454804"/>
                <a:gridCol w="2454804"/>
                <a:gridCol w="2454804"/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Before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After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(E)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CDH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CDH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(A)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ABH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66H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(F)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Any values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Cy=0,AC=0,S=0,P=1,Z=0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293854476"/>
              </p:ext>
            </p:extLst>
          </p:nvPr>
        </p:nvGraphicFramePr>
        <p:xfrm>
          <a:off x="838200" y="5105400"/>
          <a:ext cx="7364412" cy="731520"/>
        </p:xfrm>
        <a:graphic>
          <a:graphicData uri="http://schemas.openxmlformats.org/drawingml/2006/table">
            <a:tbl>
              <a:tblPr/>
              <a:tblGrid>
                <a:gridCol w="1841103"/>
                <a:gridCol w="1841103"/>
                <a:gridCol w="1841103"/>
                <a:gridCol w="1841103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Address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Hex Codes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Mnemonic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Comment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2004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XRA 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= A XOR 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16636" y="4038600"/>
            <a:ext cx="7543800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The internal calculation has been done as shown below −</a:t>
            </a:r>
            <a:endParaRPr kumimoji="0" lang="x-none" altLang="x-none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Unicode MS" pitchFamily="34" charset="-128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  <a:cs typeface="Arial" pitchFamily="34" charset="0"/>
              </a:rPr>
              <a:t>(A) ABH ---&gt; 1010 1011 (E) CDH ---&gt; 1100 1101 --------- XRAE ---&gt;0110 0110 (66H) </a:t>
            </a:r>
            <a:endParaRPr kumimoji="0" lang="x-none" altLang="x-none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x-none" altLang="x-non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4399" y="6096000"/>
            <a:ext cx="1907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1-Byte instruction </a:t>
            </a:r>
          </a:p>
        </p:txBody>
      </p:sp>
    </p:spTree>
    <p:extLst>
      <p:ext uri="{BB962C8B-B14F-4D97-AF65-F5344CB8AC3E}">
        <p14:creationId xmlns:p14="http://schemas.microsoft.com/office/powerpoint/2010/main" xmlns="" val="32438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103</a:t>
            </a:fld>
            <a:endParaRPr lang="en-US"/>
          </a:p>
        </p:txBody>
      </p:sp>
      <p:pic>
        <p:nvPicPr>
          <p:cNvPr id="2050" name="Picture 2" descr="XRA 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912" y="304800"/>
            <a:ext cx="5336088" cy="564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09600" y="5965310"/>
            <a:ext cx="777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 this instruction </a:t>
            </a:r>
            <a:r>
              <a:rPr lang="en-US" b="1" dirty="0"/>
              <a:t>XRA E</a:t>
            </a:r>
            <a:r>
              <a:rPr lang="en-US" dirty="0"/>
              <a:t> requires 1-Byte, 1-Machine Cycle (</a:t>
            </a:r>
            <a:r>
              <a:rPr lang="en-US" dirty="0" err="1"/>
              <a:t>Opcode</a:t>
            </a:r>
            <a:r>
              <a:rPr lang="en-US" dirty="0"/>
              <a:t> Fetch) and 4 T-States for execution as shown in the timing diagram. </a:t>
            </a:r>
          </a:p>
        </p:txBody>
      </p:sp>
    </p:spTree>
    <p:extLst>
      <p:ext uri="{BB962C8B-B14F-4D97-AF65-F5344CB8AC3E}">
        <p14:creationId xmlns:p14="http://schemas.microsoft.com/office/powerpoint/2010/main" xmlns="" val="278740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1525" y="609697"/>
            <a:ext cx="7570856" cy="45305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53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1834" y="6327830"/>
            <a:ext cx="1428750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sz="1400" spc="-5" dirty="0">
                <a:solidFill>
                  <a:srgbClr val="775F54"/>
                </a:solidFill>
                <a:latin typeface="Arial"/>
                <a:cs typeface="Arial"/>
              </a:rPr>
              <a:t>8085 </a:t>
            </a:r>
            <a:r>
              <a:rPr sz="1400" spc="-95" dirty="0">
                <a:solidFill>
                  <a:srgbClr val="775F54"/>
                </a:solidFill>
                <a:latin typeface="Arial"/>
                <a:cs typeface="Arial"/>
              </a:rPr>
              <a:t>Instruction</a:t>
            </a:r>
            <a:r>
              <a:rPr sz="1400" spc="-130" dirty="0">
                <a:solidFill>
                  <a:srgbClr val="775F54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775F54"/>
                </a:solidFill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04800" y="1600200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XRI CDH</a:t>
            </a:r>
            <a:r>
              <a:rPr lang="en-US" dirty="0"/>
              <a:t>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36575" y="2447766"/>
          <a:ext cx="7364412" cy="1097280"/>
        </p:xfrm>
        <a:graphic>
          <a:graphicData uri="http://schemas.openxmlformats.org/drawingml/2006/table">
            <a:tbl>
              <a:tblPr/>
              <a:tblGrid>
                <a:gridCol w="2454804"/>
                <a:gridCol w="2454804"/>
                <a:gridCol w="2454804"/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Before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After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(A)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ABH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66H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(F)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Any values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Cy=0,AC=0,S=0,P=1,Z=0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00559514"/>
              </p:ext>
            </p:extLst>
          </p:nvPr>
        </p:nvGraphicFramePr>
        <p:xfrm>
          <a:off x="565802" y="4876800"/>
          <a:ext cx="7364412" cy="1097280"/>
        </p:xfrm>
        <a:graphic>
          <a:graphicData uri="http://schemas.openxmlformats.org/drawingml/2006/table">
            <a:tbl>
              <a:tblPr/>
              <a:tblGrid>
                <a:gridCol w="1841103"/>
                <a:gridCol w="1841103"/>
                <a:gridCol w="1841103"/>
                <a:gridCol w="1841103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Address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Hex Codes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Mnemonic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Comment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2002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EE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XRI CDH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 = A XOR CDH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2003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Operand CDH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04800" y="3943291"/>
            <a:ext cx="8153400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The internal calculation has been done as shown below −</a:t>
            </a:r>
            <a:endParaRPr kumimoji="0" lang="x-none" altLang="x-none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Unicode MS" pitchFamily="34" charset="-128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  <a:cs typeface="Arial" pitchFamily="34" charset="0"/>
              </a:rPr>
              <a:t>(A) ABH ---&gt; 1010 1011 (d8) CDH ---&gt; 1100 1101 --------- XRICDH ---&gt;0110 0110 (66H) </a:t>
            </a:r>
            <a:endParaRPr kumimoji="0" lang="x-none" altLang="x-none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x-none" altLang="x-non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2970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106</a:t>
            </a:fld>
            <a:endParaRPr lang="en-US"/>
          </a:p>
        </p:txBody>
      </p:sp>
      <p:pic>
        <p:nvPicPr>
          <p:cNvPr id="4098" name="Picture 2" descr="XRI CD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5575" y="228600"/>
            <a:ext cx="8514424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81000" y="5791200"/>
            <a:ext cx="7924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 this instruction </a:t>
            </a:r>
            <a:r>
              <a:rPr lang="en-US" b="1" dirty="0"/>
              <a:t>ORI CDH</a:t>
            </a:r>
            <a:r>
              <a:rPr lang="en-US" dirty="0"/>
              <a:t> requires 2-Bytes, 2-Machine Cycles (</a:t>
            </a:r>
            <a:r>
              <a:rPr lang="en-US" dirty="0" err="1"/>
              <a:t>Opcode</a:t>
            </a:r>
            <a:r>
              <a:rPr lang="en-US" dirty="0"/>
              <a:t> Fetch, Memory Read) and 7 T-States for execution as shown in the timing diagram. </a:t>
            </a:r>
          </a:p>
        </p:txBody>
      </p:sp>
    </p:spTree>
    <p:extLst>
      <p:ext uri="{BB962C8B-B14F-4D97-AF65-F5344CB8AC3E}">
        <p14:creationId xmlns:p14="http://schemas.microsoft.com/office/powerpoint/2010/main" xmlns="" val="394756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54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4312" y="1066767"/>
            <a:ext cx="8830904" cy="45561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21834" y="6327830"/>
            <a:ext cx="1428750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sz="1400" spc="-5" dirty="0">
                <a:solidFill>
                  <a:srgbClr val="775F54"/>
                </a:solidFill>
                <a:latin typeface="Arial"/>
                <a:cs typeface="Arial"/>
              </a:rPr>
              <a:t>8085 </a:t>
            </a:r>
            <a:r>
              <a:rPr sz="1400" spc="-95" dirty="0">
                <a:solidFill>
                  <a:srgbClr val="775F54"/>
                </a:solidFill>
                <a:latin typeface="Arial"/>
                <a:cs typeface="Arial"/>
              </a:rPr>
              <a:t>Instruction</a:t>
            </a:r>
            <a:r>
              <a:rPr sz="1400" spc="-130" dirty="0">
                <a:solidFill>
                  <a:srgbClr val="775F54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775F54"/>
                </a:solidFill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914400"/>
            <a:ext cx="7924800" cy="5105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05836" y="164084"/>
            <a:ext cx="40582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85" dirty="0">
                <a:solidFill>
                  <a:srgbClr val="006FC0"/>
                </a:solidFill>
              </a:rPr>
              <a:t>Logical</a:t>
            </a:r>
            <a:r>
              <a:rPr sz="4000" spc="-225" dirty="0">
                <a:solidFill>
                  <a:srgbClr val="006FC0"/>
                </a:solidFill>
              </a:rPr>
              <a:t> </a:t>
            </a:r>
            <a:r>
              <a:rPr sz="4000" spc="-260" dirty="0">
                <a:solidFill>
                  <a:srgbClr val="006FC0"/>
                </a:solidFill>
              </a:rPr>
              <a:t>Instructions</a:t>
            </a:r>
            <a:endParaRPr sz="4000"/>
          </a:p>
        </p:txBody>
      </p:sp>
      <p:sp>
        <p:nvSpPr>
          <p:cNvPr id="5" name="object 5"/>
          <p:cNvSpPr txBox="1"/>
          <p:nvPr/>
        </p:nvSpPr>
        <p:spPr>
          <a:xfrm>
            <a:off x="4826889" y="6327830"/>
            <a:ext cx="1124585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sz="1400" spc="-85" dirty="0">
                <a:solidFill>
                  <a:srgbClr val="775F54"/>
                </a:solidFill>
                <a:latin typeface="Arial"/>
                <a:cs typeface="Arial"/>
              </a:rPr>
              <a:t>JIIT-128,</a:t>
            </a:r>
            <a:r>
              <a:rPr sz="1400" spc="-95" dirty="0">
                <a:solidFill>
                  <a:srgbClr val="775F54"/>
                </a:solidFill>
                <a:latin typeface="Arial"/>
                <a:cs typeface="Arial"/>
              </a:rPr>
              <a:t> </a:t>
            </a:r>
            <a:r>
              <a:rPr sz="1400" spc="-35" dirty="0">
                <a:solidFill>
                  <a:srgbClr val="775F54"/>
                </a:solidFill>
                <a:latin typeface="Arial"/>
                <a:cs typeface="Arial"/>
              </a:rPr>
              <a:t>Noida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55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109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36575" y="2036286"/>
          <a:ext cx="7364412" cy="1920240"/>
        </p:xfrm>
        <a:graphic>
          <a:graphicData uri="http://schemas.openxmlformats.org/drawingml/2006/table">
            <a:tbl>
              <a:tblPr/>
              <a:tblGrid>
                <a:gridCol w="2454804"/>
                <a:gridCol w="2454804"/>
                <a:gridCol w="2454804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/>
                      </a:r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Before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After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(A)</a:t>
                      </a:r>
                      <a:r>
                        <a:rPr lang="en-US"/>
                        <a:t/>
                      </a:r>
                      <a:br>
                        <a:rPr lang="en-US"/>
                      </a:b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35H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6BH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(Cy)</a:t>
                      </a:r>
                      <a:r>
                        <a:rPr lang="en-US"/>
                        <a:t/>
                      </a:r>
                      <a:br>
                        <a:rPr lang="en-US"/>
                      </a:b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208321490"/>
              </p:ext>
            </p:extLst>
          </p:nvPr>
        </p:nvGraphicFramePr>
        <p:xfrm>
          <a:off x="762000" y="5105400"/>
          <a:ext cx="7364412" cy="1005840"/>
        </p:xfrm>
        <a:graphic>
          <a:graphicData uri="http://schemas.openxmlformats.org/drawingml/2006/table">
            <a:tbl>
              <a:tblPr/>
              <a:tblGrid>
                <a:gridCol w="1841103"/>
                <a:gridCol w="1841103"/>
                <a:gridCol w="1841103"/>
                <a:gridCol w="1841103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Address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Hex Codes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Mnemonic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Comment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2003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RotateAccumulator</a:t>
                      </a:r>
                      <a:r>
                        <a:rPr lang="en-US" dirty="0"/>
                        <a:t> Left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9227" y="3817948"/>
            <a:ext cx="6752573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  <a:cs typeface="Arial" pitchFamily="34" charset="0"/>
              </a:rPr>
              <a:t>35H ---&gt; 0011 0101 </a:t>
            </a:r>
            <a:endParaRPr kumimoji="0" lang="en-US" altLang="x-none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itchFamily="34" charset="-128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  <a:cs typeface="Arial" pitchFamily="34" charset="0"/>
              </a:rPr>
              <a:t>0 0110 1011 ---&gt; 6BH(Prev. Cy bit as the Last bit)</a:t>
            </a:r>
            <a:endParaRPr kumimoji="0" lang="x-none" altLang="x-none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x-none" altLang="x-non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x-none" altLang="x-non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x-none" altLang="x-non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x-none" altLang="x-non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1941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04800" y="1524000"/>
            <a:ext cx="1282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LDA 4050H</a:t>
            </a:r>
            <a:r>
              <a:rPr lang="en-US" dirty="0"/>
              <a:t>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139638027"/>
              </p:ext>
            </p:extLst>
          </p:nvPr>
        </p:nvGraphicFramePr>
        <p:xfrm>
          <a:off x="533400" y="2179321"/>
          <a:ext cx="7364412" cy="1097280"/>
        </p:xfrm>
        <a:graphic>
          <a:graphicData uri="http://schemas.openxmlformats.org/drawingml/2006/table">
            <a:tbl>
              <a:tblPr/>
              <a:tblGrid>
                <a:gridCol w="2454804"/>
                <a:gridCol w="2454804"/>
                <a:gridCol w="2454804"/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effectLst/>
                        </a:rPr>
                        <a:t>Before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effectLst/>
                        </a:rPr>
                        <a:t>After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(4050)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ABH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ABH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5280">
                <a:tc>
                  <a:txBody>
                    <a:bodyPr/>
                    <a:lstStyle/>
                    <a:p>
                      <a:r>
                        <a:rPr lang="en-US"/>
                        <a:t>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CDH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603812" y="1708666"/>
            <a:ext cx="1965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3-Byte instruction.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45250839"/>
              </p:ext>
            </p:extLst>
          </p:nvPr>
        </p:nvGraphicFramePr>
        <p:xfrm>
          <a:off x="533400" y="4038600"/>
          <a:ext cx="7364412" cy="2560320"/>
        </p:xfrm>
        <a:graphic>
          <a:graphicData uri="http://schemas.openxmlformats.org/drawingml/2006/table">
            <a:tbl>
              <a:tblPr/>
              <a:tblGrid>
                <a:gridCol w="1841103"/>
                <a:gridCol w="1841103"/>
                <a:gridCol w="1841103"/>
                <a:gridCol w="1841103"/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effectLst/>
                        </a:rPr>
                        <a:t>Address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effectLst/>
                        </a:rPr>
                        <a:t>Hex Codes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effectLst/>
                        </a:rPr>
                        <a:t>Mnemonic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effectLst/>
                        </a:rPr>
                        <a:t>Comment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2008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LDA 4050H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 &lt;- Content of the memory location 4050H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2009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Low order Byte of the address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200A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order Byte of the address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99842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2240" y="193039"/>
            <a:ext cx="4779518" cy="492443"/>
          </a:xfrm>
        </p:spPr>
        <p:txBody>
          <a:bodyPr/>
          <a:lstStyle/>
          <a:p>
            <a:r>
              <a:rPr lang="en-US" dirty="0" err="1" smtClean="0"/>
              <a:t>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110</a:t>
            </a:fld>
            <a:endParaRPr lang="en-US"/>
          </a:p>
        </p:txBody>
      </p:sp>
      <p:pic>
        <p:nvPicPr>
          <p:cNvPr id="2050" name="Picture 2" descr="R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4800" y="0"/>
            <a:ext cx="5715000" cy="602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6196476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So </a:t>
            </a:r>
            <a:r>
              <a:rPr lang="en-US" dirty="0"/>
              <a:t>this instruction </a:t>
            </a:r>
            <a:r>
              <a:rPr lang="en-US" b="1" dirty="0"/>
              <a:t>RAL</a:t>
            </a:r>
            <a:r>
              <a:rPr lang="en-US" dirty="0"/>
              <a:t> requires 1-Byte, 1-Machine Cycle (</a:t>
            </a:r>
            <a:r>
              <a:rPr lang="en-US" dirty="0" err="1"/>
              <a:t>Opcode</a:t>
            </a:r>
            <a:r>
              <a:rPr lang="en-US" dirty="0"/>
              <a:t> Fetch) and 4 T-States for execution as shown in the timing diagram. </a:t>
            </a:r>
          </a:p>
        </p:txBody>
      </p:sp>
    </p:spTree>
    <p:extLst>
      <p:ext uri="{BB962C8B-B14F-4D97-AF65-F5344CB8AC3E}">
        <p14:creationId xmlns:p14="http://schemas.microsoft.com/office/powerpoint/2010/main" xmlns="" val="272648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2313" y="1266190"/>
            <a:ext cx="1066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5785" y="1300842"/>
            <a:ext cx="81280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65"/>
              </a:lnSpc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6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0512" y="1143089"/>
            <a:ext cx="8819655" cy="45781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521834" y="6327830"/>
            <a:ext cx="1428750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sz="1400" spc="-5" dirty="0">
                <a:solidFill>
                  <a:srgbClr val="775F54"/>
                </a:solidFill>
                <a:latin typeface="Arial"/>
                <a:cs typeface="Arial"/>
              </a:rPr>
              <a:t>8085 </a:t>
            </a:r>
            <a:r>
              <a:rPr sz="1400" spc="-95" dirty="0">
                <a:solidFill>
                  <a:srgbClr val="775F54"/>
                </a:solidFill>
                <a:latin typeface="Arial"/>
                <a:cs typeface="Arial"/>
              </a:rPr>
              <a:t>Instruction</a:t>
            </a:r>
            <a:r>
              <a:rPr sz="1400" spc="-130" dirty="0">
                <a:solidFill>
                  <a:srgbClr val="775F54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775F54"/>
                </a:solidFill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838200"/>
            <a:ext cx="7696200" cy="5410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05836" y="164084"/>
            <a:ext cx="40582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85" dirty="0">
                <a:solidFill>
                  <a:srgbClr val="006FC0"/>
                </a:solidFill>
              </a:rPr>
              <a:t>Logical</a:t>
            </a:r>
            <a:r>
              <a:rPr sz="4000" spc="-225" dirty="0">
                <a:solidFill>
                  <a:srgbClr val="006FC0"/>
                </a:solidFill>
              </a:rPr>
              <a:t> </a:t>
            </a:r>
            <a:r>
              <a:rPr sz="4000" spc="-260" dirty="0">
                <a:solidFill>
                  <a:srgbClr val="006FC0"/>
                </a:solidFill>
              </a:rPr>
              <a:t>Instructions</a:t>
            </a:r>
            <a:endParaRPr sz="4000"/>
          </a:p>
        </p:txBody>
      </p:sp>
      <p:sp>
        <p:nvSpPr>
          <p:cNvPr id="5" name="object 5"/>
          <p:cNvSpPr txBox="1"/>
          <p:nvPr/>
        </p:nvSpPr>
        <p:spPr>
          <a:xfrm>
            <a:off x="4826889" y="6327830"/>
            <a:ext cx="1124585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sz="1400" spc="-85" dirty="0">
                <a:solidFill>
                  <a:srgbClr val="775F54"/>
                </a:solidFill>
                <a:latin typeface="Arial"/>
                <a:cs typeface="Arial"/>
              </a:rPr>
              <a:t>JIIT-128,</a:t>
            </a:r>
            <a:r>
              <a:rPr sz="1400" spc="-95" dirty="0">
                <a:solidFill>
                  <a:srgbClr val="775F54"/>
                </a:solidFill>
                <a:latin typeface="Arial"/>
                <a:cs typeface="Arial"/>
              </a:rPr>
              <a:t> </a:t>
            </a:r>
            <a:r>
              <a:rPr sz="1400" spc="-35" dirty="0">
                <a:solidFill>
                  <a:srgbClr val="775F54"/>
                </a:solidFill>
                <a:latin typeface="Arial"/>
                <a:cs typeface="Arial"/>
              </a:rPr>
              <a:t>Noida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57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113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75543063"/>
              </p:ext>
            </p:extLst>
          </p:nvPr>
        </p:nvGraphicFramePr>
        <p:xfrm>
          <a:off x="457200" y="1752600"/>
          <a:ext cx="7364412" cy="1097280"/>
        </p:xfrm>
        <a:graphic>
          <a:graphicData uri="http://schemas.openxmlformats.org/drawingml/2006/table">
            <a:tbl>
              <a:tblPr/>
              <a:tblGrid>
                <a:gridCol w="2454804"/>
                <a:gridCol w="2454804"/>
                <a:gridCol w="2454804"/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Before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After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(A)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8AH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C5H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(Cy)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36105775"/>
              </p:ext>
            </p:extLst>
          </p:nvPr>
        </p:nvGraphicFramePr>
        <p:xfrm>
          <a:off x="526137" y="4876800"/>
          <a:ext cx="7364412" cy="1280160"/>
        </p:xfrm>
        <a:graphic>
          <a:graphicData uri="http://schemas.openxmlformats.org/drawingml/2006/table">
            <a:tbl>
              <a:tblPr/>
              <a:tblGrid>
                <a:gridCol w="1841103"/>
                <a:gridCol w="1841103"/>
                <a:gridCol w="1841103"/>
                <a:gridCol w="1841103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Address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Hex Codes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Mnemonic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Comment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2003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1F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RAR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Rotate Accumulator Right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04800" y="3776246"/>
            <a:ext cx="5099473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  <a:cs typeface="Arial" pitchFamily="34" charset="0"/>
              </a:rPr>
              <a:t>8AH ---&gt; 1000 1011 </a:t>
            </a:r>
            <a:endParaRPr kumimoji="0" lang="en-US" altLang="x-none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itchFamily="34" charset="-128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  <a:cs typeface="Arial" pitchFamily="34" charset="0"/>
              </a:rPr>
              <a:t>1100 0101 ---&gt;C5H (Last bit 1 is copied to Cy bit) (And initial Cy=1 bit at the MS place) </a:t>
            </a:r>
            <a:endParaRPr kumimoji="0" lang="x-none" altLang="x-none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x-none" altLang="x-non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782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2240" y="193039"/>
            <a:ext cx="4779518" cy="492443"/>
          </a:xfrm>
        </p:spPr>
        <p:txBody>
          <a:bodyPr/>
          <a:lstStyle/>
          <a:p>
            <a:r>
              <a:rPr lang="en-US" dirty="0" err="1" smtClean="0"/>
              <a:t>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114</a:t>
            </a:fld>
            <a:endParaRPr lang="en-US"/>
          </a:p>
        </p:txBody>
      </p:sp>
      <p:pic>
        <p:nvPicPr>
          <p:cNvPr id="4098" name="Picture 2" descr="R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3335"/>
            <a:ext cx="5486400" cy="581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57200" y="6135469"/>
            <a:ext cx="7696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 this instruction </a:t>
            </a:r>
            <a:r>
              <a:rPr lang="en-US" b="1" dirty="0"/>
              <a:t>RAR</a:t>
            </a:r>
            <a:r>
              <a:rPr lang="en-US" dirty="0"/>
              <a:t> requires 1-Byte, 1-Machine Cycle (</a:t>
            </a:r>
            <a:r>
              <a:rPr lang="en-US" dirty="0" err="1"/>
              <a:t>Opcode</a:t>
            </a:r>
            <a:r>
              <a:rPr lang="en-US" dirty="0"/>
              <a:t> Fetch) and 4 T-States for execution as shown in the timing diagram. </a:t>
            </a:r>
          </a:p>
        </p:txBody>
      </p:sp>
    </p:spTree>
    <p:extLst>
      <p:ext uri="{BB962C8B-B14F-4D97-AF65-F5344CB8AC3E}">
        <p14:creationId xmlns:p14="http://schemas.microsoft.com/office/powerpoint/2010/main" xmlns="" val="371959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58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6687" y="990689"/>
            <a:ext cx="8786030" cy="45781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21834" y="6327830"/>
            <a:ext cx="1428750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sz="1400" spc="-5" dirty="0">
                <a:solidFill>
                  <a:srgbClr val="775F54"/>
                </a:solidFill>
                <a:latin typeface="Arial"/>
                <a:cs typeface="Arial"/>
              </a:rPr>
              <a:t>8085 </a:t>
            </a:r>
            <a:r>
              <a:rPr sz="1400" spc="-95" dirty="0">
                <a:solidFill>
                  <a:srgbClr val="775F54"/>
                </a:solidFill>
                <a:latin typeface="Arial"/>
                <a:cs typeface="Arial"/>
              </a:rPr>
              <a:t>Instruction</a:t>
            </a:r>
            <a:r>
              <a:rPr sz="1400" spc="-130" dirty="0">
                <a:solidFill>
                  <a:srgbClr val="775F54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775F54"/>
                </a:solidFill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990600"/>
            <a:ext cx="7467600" cy="5257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05836" y="164084"/>
            <a:ext cx="40582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85" dirty="0">
                <a:solidFill>
                  <a:srgbClr val="006FC0"/>
                </a:solidFill>
              </a:rPr>
              <a:t>Logical</a:t>
            </a:r>
            <a:r>
              <a:rPr sz="4000" spc="-225" dirty="0">
                <a:solidFill>
                  <a:srgbClr val="006FC0"/>
                </a:solidFill>
              </a:rPr>
              <a:t> </a:t>
            </a:r>
            <a:r>
              <a:rPr sz="4000" spc="-260" dirty="0">
                <a:solidFill>
                  <a:srgbClr val="006FC0"/>
                </a:solidFill>
              </a:rPr>
              <a:t>Instructions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59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43256403"/>
              </p:ext>
            </p:extLst>
          </p:nvPr>
        </p:nvGraphicFramePr>
        <p:xfrm>
          <a:off x="533400" y="1752600"/>
          <a:ext cx="7364412" cy="1097280"/>
        </p:xfrm>
        <a:graphic>
          <a:graphicData uri="http://schemas.openxmlformats.org/drawingml/2006/table">
            <a:tbl>
              <a:tblPr/>
              <a:tblGrid>
                <a:gridCol w="2454804"/>
                <a:gridCol w="2454804"/>
                <a:gridCol w="2454804"/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Before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After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(A)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35H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6AH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(Cy)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Any value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22750625"/>
              </p:ext>
            </p:extLst>
          </p:nvPr>
        </p:nvGraphicFramePr>
        <p:xfrm>
          <a:off x="457200" y="5334000"/>
          <a:ext cx="7364412" cy="1005840"/>
        </p:xfrm>
        <a:graphic>
          <a:graphicData uri="http://schemas.openxmlformats.org/drawingml/2006/table">
            <a:tbl>
              <a:tblPr/>
              <a:tblGrid>
                <a:gridCol w="1841103"/>
                <a:gridCol w="1841103"/>
                <a:gridCol w="1841103"/>
                <a:gridCol w="1841103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Address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Hex Codes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Mnemonic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Comment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2002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RLC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Rotate Left Accumulator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28600" y="3471446"/>
            <a:ext cx="5257800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  <a:cs typeface="Arial" pitchFamily="34" charset="0"/>
              </a:rPr>
              <a:t>35H ---&gt; 0011 0101 </a:t>
            </a:r>
            <a:endParaRPr kumimoji="0" lang="en-US" altLang="x-none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itchFamily="34" charset="-128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  <a:cs typeface="Arial" pitchFamily="34" charset="0"/>
              </a:rPr>
              <a:t>0</a:t>
            </a:r>
            <a:r>
              <a:rPr kumimoji="0" lang="en-US" altLang="x-non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x-none" altLang="x-none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  <a:cs typeface="Arial" pitchFamily="34" charset="0"/>
              </a:rPr>
              <a:t> 0110 1010 ---&gt; 6AH </a:t>
            </a:r>
            <a:endParaRPr kumimoji="0" lang="x-none" altLang="x-none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x-none" altLang="x-non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9648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118</a:t>
            </a:fld>
            <a:endParaRPr lang="en-US"/>
          </a:p>
        </p:txBody>
      </p:sp>
      <p:pic>
        <p:nvPicPr>
          <p:cNvPr id="6146" name="Picture 2" descr="RL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0999" y="152400"/>
            <a:ext cx="5334001" cy="565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81000" y="5921817"/>
            <a:ext cx="731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 this instruction </a:t>
            </a:r>
            <a:r>
              <a:rPr lang="en-US" b="1" dirty="0"/>
              <a:t>RLC</a:t>
            </a:r>
            <a:r>
              <a:rPr lang="en-US" dirty="0"/>
              <a:t> requires 1-Byte, 1-Machine Cycle (</a:t>
            </a:r>
            <a:r>
              <a:rPr lang="en-US" dirty="0" err="1"/>
              <a:t>Opcode</a:t>
            </a:r>
            <a:r>
              <a:rPr lang="en-US" dirty="0"/>
              <a:t> Fetch) and 4 T-States for execution as shown in the timing diagram. </a:t>
            </a:r>
          </a:p>
        </p:txBody>
      </p:sp>
    </p:spTree>
    <p:extLst>
      <p:ext uri="{BB962C8B-B14F-4D97-AF65-F5344CB8AC3E}">
        <p14:creationId xmlns:p14="http://schemas.microsoft.com/office/powerpoint/2010/main" xmlns="" val="220618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60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1387" y="1619833"/>
            <a:ext cx="3092450" cy="468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22909" indent="-410845">
              <a:lnSpc>
                <a:spcPct val="100000"/>
              </a:lnSpc>
              <a:spcBef>
                <a:spcPts val="105"/>
              </a:spcBef>
              <a:buClr>
                <a:srgbClr val="DD8046"/>
              </a:buClr>
              <a:buSzPct val="60344"/>
              <a:buFont typeface="Wingdings"/>
              <a:buChar char=""/>
              <a:tabLst>
                <a:tab pos="422275" algn="l"/>
                <a:tab pos="423545" algn="l"/>
              </a:tabLst>
            </a:pPr>
            <a:r>
              <a:rPr sz="2900" spc="-5" dirty="0">
                <a:latin typeface="Times New Roman"/>
                <a:cs typeface="Times New Roman"/>
              </a:rPr>
              <a:t>circular </a:t>
            </a:r>
            <a:r>
              <a:rPr sz="2900" dirty="0">
                <a:latin typeface="Times New Roman"/>
                <a:cs typeface="Times New Roman"/>
              </a:rPr>
              <a:t>right</a:t>
            </a:r>
            <a:r>
              <a:rPr sz="2900" spc="-80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shift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4462" y="930242"/>
            <a:ext cx="8830904" cy="45561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521834" y="6327830"/>
            <a:ext cx="1428750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sz="1400" spc="-5" dirty="0">
                <a:solidFill>
                  <a:srgbClr val="775F54"/>
                </a:solidFill>
                <a:latin typeface="Arial"/>
                <a:cs typeface="Arial"/>
              </a:rPr>
              <a:t>8085 </a:t>
            </a:r>
            <a:r>
              <a:rPr sz="1400" spc="-95" dirty="0">
                <a:solidFill>
                  <a:srgbClr val="775F54"/>
                </a:solidFill>
                <a:latin typeface="Arial"/>
                <a:cs typeface="Arial"/>
              </a:rPr>
              <a:t>Instruction</a:t>
            </a:r>
            <a:r>
              <a:rPr sz="1400" spc="-130" dirty="0">
                <a:solidFill>
                  <a:srgbClr val="775F54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775F54"/>
                </a:solidFill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2290" name="Picture 2" descr="L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400" y="609600"/>
            <a:ext cx="8782878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81000" y="5871865"/>
            <a:ext cx="8077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 this instruction </a:t>
            </a:r>
            <a:r>
              <a:rPr lang="en-US" b="1" dirty="0"/>
              <a:t>LDA 4050H</a:t>
            </a:r>
            <a:r>
              <a:rPr lang="en-US" dirty="0"/>
              <a:t> requires 3-Bytes, 4-Machine Cycles (</a:t>
            </a:r>
            <a:r>
              <a:rPr lang="en-US" dirty="0" err="1"/>
              <a:t>Opcode</a:t>
            </a:r>
            <a:r>
              <a:rPr lang="en-US" dirty="0"/>
              <a:t> Fetch, Memory Read, Memory Read, Memory Read) and 13 T-States for execution as shown in the timing diagram. </a:t>
            </a:r>
          </a:p>
        </p:txBody>
      </p:sp>
    </p:spTree>
    <p:extLst>
      <p:ext uri="{BB962C8B-B14F-4D97-AF65-F5344CB8AC3E}">
        <p14:creationId xmlns:p14="http://schemas.microsoft.com/office/powerpoint/2010/main" xmlns="" val="99614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838200"/>
            <a:ext cx="8229600" cy="5410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05836" y="164084"/>
            <a:ext cx="40582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85" dirty="0">
                <a:solidFill>
                  <a:srgbClr val="006FC0"/>
                </a:solidFill>
              </a:rPr>
              <a:t>Logical</a:t>
            </a:r>
            <a:r>
              <a:rPr sz="4000" spc="-225" dirty="0">
                <a:solidFill>
                  <a:srgbClr val="006FC0"/>
                </a:solidFill>
              </a:rPr>
              <a:t> </a:t>
            </a:r>
            <a:r>
              <a:rPr sz="4000" spc="-260" dirty="0">
                <a:solidFill>
                  <a:srgbClr val="006FC0"/>
                </a:solidFill>
              </a:rPr>
              <a:t>Instructions</a:t>
            </a:r>
            <a:endParaRPr sz="4000"/>
          </a:p>
        </p:txBody>
      </p:sp>
      <p:sp>
        <p:nvSpPr>
          <p:cNvPr id="5" name="object 5"/>
          <p:cNvSpPr txBox="1"/>
          <p:nvPr/>
        </p:nvSpPr>
        <p:spPr>
          <a:xfrm>
            <a:off x="4826889" y="6327830"/>
            <a:ext cx="1124585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sz="1400" spc="-85" dirty="0">
                <a:solidFill>
                  <a:srgbClr val="775F54"/>
                </a:solidFill>
                <a:latin typeface="Arial"/>
                <a:cs typeface="Arial"/>
              </a:rPr>
              <a:t>JIIT-128,</a:t>
            </a:r>
            <a:r>
              <a:rPr sz="1400" spc="-95" dirty="0">
                <a:solidFill>
                  <a:srgbClr val="775F54"/>
                </a:solidFill>
                <a:latin typeface="Arial"/>
                <a:cs typeface="Arial"/>
              </a:rPr>
              <a:t> </a:t>
            </a:r>
            <a:r>
              <a:rPr sz="1400" spc="-35" dirty="0">
                <a:solidFill>
                  <a:srgbClr val="775F54"/>
                </a:solidFill>
                <a:latin typeface="Arial"/>
                <a:cs typeface="Arial"/>
              </a:rPr>
              <a:t>Noida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61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121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725038561"/>
              </p:ext>
            </p:extLst>
          </p:nvPr>
        </p:nvGraphicFramePr>
        <p:xfrm>
          <a:off x="457200" y="1600200"/>
          <a:ext cx="7364412" cy="1097280"/>
        </p:xfrm>
        <a:graphic>
          <a:graphicData uri="http://schemas.openxmlformats.org/drawingml/2006/table">
            <a:tbl>
              <a:tblPr/>
              <a:tblGrid>
                <a:gridCol w="2454804"/>
                <a:gridCol w="2454804"/>
                <a:gridCol w="2454804"/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Before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After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(A)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8AH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45H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(Cy)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Any Value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11657729"/>
              </p:ext>
            </p:extLst>
          </p:nvPr>
        </p:nvGraphicFramePr>
        <p:xfrm>
          <a:off x="609600" y="4953000"/>
          <a:ext cx="7364412" cy="1005840"/>
        </p:xfrm>
        <a:graphic>
          <a:graphicData uri="http://schemas.openxmlformats.org/drawingml/2006/table">
            <a:tbl>
              <a:tblPr/>
              <a:tblGrid>
                <a:gridCol w="1841103"/>
                <a:gridCol w="1841103"/>
                <a:gridCol w="1841103"/>
                <a:gridCol w="1841103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Address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Hex Codes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Mnemonic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Comment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2002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0F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RRC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Rotate Right Accumulator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81000" y="3668731"/>
            <a:ext cx="3009157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  <a:cs typeface="Arial" pitchFamily="34" charset="0"/>
              </a:rPr>
              <a:t>8AH ---&gt; 1000 1010 </a:t>
            </a:r>
            <a:endParaRPr kumimoji="0" lang="en-US" altLang="x-none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itchFamily="34" charset="-128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  <a:cs typeface="Arial" pitchFamily="34" charset="0"/>
              </a:rPr>
              <a:t>0100 0101 ---&gt; 45H (Last bit 0 is copied to Cy bit) </a:t>
            </a:r>
            <a:endParaRPr kumimoji="0" lang="x-none" altLang="x-none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x-none" altLang="x-non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1095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2240" y="193039"/>
            <a:ext cx="4779518" cy="492443"/>
          </a:xfrm>
        </p:spPr>
        <p:txBody>
          <a:bodyPr/>
          <a:lstStyle/>
          <a:p>
            <a:r>
              <a:rPr lang="en-US" dirty="0" err="1" smtClean="0"/>
              <a:t>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122</a:t>
            </a:fld>
            <a:endParaRPr lang="en-US"/>
          </a:p>
        </p:txBody>
      </p:sp>
      <p:pic>
        <p:nvPicPr>
          <p:cNvPr id="8194" name="Picture 2" descr="RR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0188" y="228600"/>
            <a:ext cx="5392411" cy="572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85800" y="6135469"/>
            <a:ext cx="746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 this instruction </a:t>
            </a:r>
            <a:r>
              <a:rPr lang="en-US" b="1" dirty="0"/>
              <a:t>RRC</a:t>
            </a:r>
            <a:r>
              <a:rPr lang="en-US" dirty="0"/>
              <a:t> requires 1-Byte, 1-Machine Cycle (</a:t>
            </a:r>
            <a:r>
              <a:rPr lang="en-US" dirty="0" err="1"/>
              <a:t>Opcode</a:t>
            </a:r>
            <a:r>
              <a:rPr lang="en-US" dirty="0"/>
              <a:t> Fetch) and 4 T-States for execution as shown in the timing diagram. </a:t>
            </a:r>
          </a:p>
        </p:txBody>
      </p:sp>
    </p:spTree>
    <p:extLst>
      <p:ext uri="{BB962C8B-B14F-4D97-AF65-F5344CB8AC3E}">
        <p14:creationId xmlns:p14="http://schemas.microsoft.com/office/powerpoint/2010/main" xmlns="" val="163086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7200"/>
            <a:ext cx="8229600" cy="4432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62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1834" y="6327830"/>
            <a:ext cx="1428750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sz="1400" spc="-5" dirty="0">
                <a:solidFill>
                  <a:srgbClr val="775F54"/>
                </a:solidFill>
                <a:latin typeface="Arial"/>
                <a:cs typeface="Arial"/>
              </a:rPr>
              <a:t>8085 </a:t>
            </a:r>
            <a:r>
              <a:rPr sz="1400" spc="-95" dirty="0">
                <a:solidFill>
                  <a:srgbClr val="775F54"/>
                </a:solidFill>
                <a:latin typeface="Arial"/>
                <a:cs typeface="Arial"/>
              </a:rPr>
              <a:t>Instruction</a:t>
            </a:r>
            <a:r>
              <a:rPr sz="1400" spc="-130" dirty="0">
                <a:solidFill>
                  <a:srgbClr val="775F54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775F54"/>
                </a:solidFill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533373"/>
            <a:ext cx="8209045" cy="41926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63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1834" y="6327830"/>
            <a:ext cx="1428750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sz="1400" spc="-5" dirty="0">
                <a:solidFill>
                  <a:srgbClr val="775F54"/>
                </a:solidFill>
                <a:latin typeface="Arial"/>
                <a:cs typeface="Arial"/>
              </a:rPr>
              <a:t>8085 </a:t>
            </a:r>
            <a:r>
              <a:rPr sz="1400" spc="-95" dirty="0">
                <a:solidFill>
                  <a:srgbClr val="775F54"/>
                </a:solidFill>
                <a:latin typeface="Arial"/>
                <a:cs typeface="Arial"/>
              </a:rPr>
              <a:t>Instruction</a:t>
            </a:r>
            <a:r>
              <a:rPr sz="1400" spc="-130" dirty="0">
                <a:solidFill>
                  <a:srgbClr val="775F54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775F54"/>
                </a:solidFill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4512" y="574686"/>
            <a:ext cx="8034369" cy="4530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64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1834" y="6327830"/>
            <a:ext cx="1428750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sz="1400" spc="-5" dirty="0">
                <a:solidFill>
                  <a:srgbClr val="775F54"/>
                </a:solidFill>
                <a:latin typeface="Arial"/>
                <a:cs typeface="Arial"/>
              </a:rPr>
              <a:t>8085 </a:t>
            </a:r>
            <a:r>
              <a:rPr sz="1400" spc="-95" dirty="0">
                <a:solidFill>
                  <a:srgbClr val="775F54"/>
                </a:solidFill>
                <a:latin typeface="Arial"/>
                <a:cs typeface="Arial"/>
              </a:rPr>
              <a:t>Instruction</a:t>
            </a:r>
            <a:r>
              <a:rPr sz="1400" spc="-130" dirty="0">
                <a:solidFill>
                  <a:srgbClr val="775F54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775F54"/>
                </a:solidFill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5800" y="990614"/>
            <a:ext cx="8208048" cy="42798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65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1834" y="6327830"/>
            <a:ext cx="1428750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sz="1400" spc="-5" dirty="0">
                <a:solidFill>
                  <a:srgbClr val="775F54"/>
                </a:solidFill>
                <a:latin typeface="Arial"/>
                <a:cs typeface="Arial"/>
              </a:rPr>
              <a:t>8085 </a:t>
            </a:r>
            <a:r>
              <a:rPr sz="1400" spc="-95" dirty="0">
                <a:solidFill>
                  <a:srgbClr val="775F54"/>
                </a:solidFill>
                <a:latin typeface="Arial"/>
                <a:cs typeface="Arial"/>
              </a:rPr>
              <a:t>Instruction</a:t>
            </a:r>
            <a:r>
              <a:rPr sz="1400" spc="-130" dirty="0">
                <a:solidFill>
                  <a:srgbClr val="775F54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775F54"/>
                </a:solidFill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649268"/>
            <a:ext cx="8218599" cy="41513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66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1834" y="6327830"/>
            <a:ext cx="1428750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sz="1400" spc="-5" dirty="0">
                <a:solidFill>
                  <a:srgbClr val="775F54"/>
                </a:solidFill>
                <a:latin typeface="Arial"/>
                <a:cs typeface="Arial"/>
              </a:rPr>
              <a:t>8085 </a:t>
            </a:r>
            <a:r>
              <a:rPr sz="1400" spc="-95" dirty="0">
                <a:solidFill>
                  <a:srgbClr val="775F54"/>
                </a:solidFill>
                <a:latin typeface="Arial"/>
                <a:cs typeface="Arial"/>
              </a:rPr>
              <a:t>Instruction</a:t>
            </a:r>
            <a:r>
              <a:rPr sz="1400" spc="-130" dirty="0">
                <a:solidFill>
                  <a:srgbClr val="775F54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775F54"/>
                </a:solidFill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128</a:t>
            </a:fld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114125415"/>
              </p:ext>
            </p:extLst>
          </p:nvPr>
        </p:nvGraphicFramePr>
        <p:xfrm>
          <a:off x="228600" y="1219200"/>
          <a:ext cx="8610601" cy="1828800"/>
        </p:xfrm>
        <a:graphic>
          <a:graphicData uri="http://schemas.openxmlformats.org/drawingml/2006/table">
            <a:tbl>
              <a:tblPr/>
              <a:tblGrid>
                <a:gridCol w="990600"/>
                <a:gridCol w="1752600"/>
                <a:gridCol w="1905000"/>
                <a:gridCol w="3962401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Opcode</a:t>
                      </a:r>
                      <a:r>
                        <a:rPr lang="en-US" dirty="0">
                          <a:effectLst/>
                        </a:rPr>
                        <a:t/>
                      </a:r>
                      <a:br>
                        <a:rPr lang="en-US" dirty="0">
                          <a:effectLst/>
                        </a:rPr>
                      </a:br>
                      <a:endParaRPr lang="en-US" dirty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Operand</a:t>
                      </a:r>
                      <a:br>
                        <a:rPr lang="en-US" dirty="0">
                          <a:effectLst/>
                        </a:rPr>
                      </a:br>
                      <a:endParaRPr lang="en-US" dirty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Meaning</a:t>
                      </a:r>
                      <a:br>
                        <a:rPr lang="en-US" dirty="0">
                          <a:effectLst/>
                        </a:rPr>
                      </a:br>
                      <a:endParaRPr lang="en-US" dirty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Explanation</a:t>
                      </a:r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effectLst/>
                        </a:rPr>
                        <a:t>JMP</a:t>
                      </a:r>
                      <a:r>
                        <a:rPr lang="en-US">
                          <a:effectLst/>
                        </a:rPr>
                        <a:t/>
                      </a:r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16-bit address</a:t>
                      </a:r>
                      <a:br>
                        <a:rPr lang="en-US" dirty="0">
                          <a:effectLst/>
                        </a:rPr>
                      </a:br>
                      <a:endParaRPr lang="en-US" dirty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Jump unconditionally</a:t>
                      </a:r>
                      <a:br>
                        <a:rPr lang="en-US" dirty="0">
                          <a:effectLst/>
                        </a:rPr>
                      </a:br>
                      <a:endParaRPr lang="en-US" dirty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program sequence is transferred to the memory address given in the operand.</a:t>
                      </a:r>
                      <a:br>
                        <a:rPr lang="en-US" dirty="0"/>
                      </a:b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0732414"/>
              </p:ext>
            </p:extLst>
          </p:nvPr>
        </p:nvGraphicFramePr>
        <p:xfrm>
          <a:off x="647700" y="3769486"/>
          <a:ext cx="8153399" cy="2641283"/>
        </p:xfrm>
        <a:graphic>
          <a:graphicData uri="http://schemas.openxmlformats.org/drawingml/2006/table">
            <a:tbl>
              <a:tblPr/>
              <a:tblGrid>
                <a:gridCol w="821003"/>
                <a:gridCol w="1005019"/>
                <a:gridCol w="1273969"/>
                <a:gridCol w="5053408"/>
              </a:tblGrid>
              <a:tr h="26911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Address</a:t>
                      </a:r>
                      <a:br>
                        <a:rPr lang="en-US" sz="1400" dirty="0">
                          <a:effectLst/>
                        </a:rPr>
                      </a:br>
                      <a:endParaRPr lang="en-US" sz="1400" dirty="0">
                        <a:effectLst/>
                      </a:endParaRPr>
                    </a:p>
                  </a:txBody>
                  <a:tcPr marL="71438" marR="71438" marT="35719" marB="357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Hex Codes</a:t>
                      </a:r>
                      <a:br>
                        <a:rPr lang="en-US" sz="1400" dirty="0">
                          <a:effectLst/>
                        </a:rPr>
                      </a:br>
                      <a:endParaRPr lang="en-US" sz="1400" dirty="0">
                        <a:effectLst/>
                      </a:endParaRPr>
                    </a:p>
                  </a:txBody>
                  <a:tcPr marL="71438" marR="71438" marT="35719" marB="357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Mnemonic</a:t>
                      </a:r>
                      <a:br>
                        <a:rPr lang="en-US" sz="1400" dirty="0">
                          <a:effectLst/>
                        </a:rPr>
                      </a:br>
                      <a:endParaRPr lang="en-US" sz="1400" dirty="0">
                        <a:effectLst/>
                      </a:endParaRPr>
                    </a:p>
                  </a:txBody>
                  <a:tcPr marL="71438" marR="71438" marT="35719" marB="357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Comment</a:t>
                      </a:r>
                      <a:br>
                        <a:rPr lang="en-US" sz="1400" dirty="0">
                          <a:effectLst/>
                        </a:rPr>
                      </a:br>
                      <a:endParaRPr lang="en-US" sz="1400" dirty="0">
                        <a:effectLst/>
                      </a:endParaRPr>
                    </a:p>
                  </a:txBody>
                  <a:tcPr marL="71438" marR="71438" marT="35719" marB="357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14375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2000</a:t>
                      </a:r>
                      <a:br>
                        <a:rPr lang="en-US" sz="1400">
                          <a:effectLst/>
                        </a:rPr>
                      </a:br>
                      <a:endParaRPr lang="en-US" sz="1400">
                        <a:effectLst/>
                      </a:endParaRPr>
                    </a:p>
                  </a:txBody>
                  <a:tcPr marL="71438" marR="71438" marT="35719" marB="357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C3</a:t>
                      </a:r>
                      <a:br>
                        <a:rPr lang="en-US" sz="1400">
                          <a:effectLst/>
                        </a:rPr>
                      </a:br>
                      <a:endParaRPr lang="en-US" sz="1400">
                        <a:effectLst/>
                      </a:endParaRPr>
                    </a:p>
                  </a:txBody>
                  <a:tcPr marL="71438" marR="71438" marT="35719" marB="357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JMP 4000H</a:t>
                      </a:r>
                      <a:br>
                        <a:rPr lang="en-US" sz="1400">
                          <a:effectLst/>
                        </a:rPr>
                      </a:br>
                      <a:endParaRPr lang="en-US" sz="1400">
                        <a:effectLst/>
                      </a:endParaRPr>
                    </a:p>
                  </a:txBody>
                  <a:tcPr marL="71438" marR="71438" marT="35719" marB="357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Unconditionally Jump to the memory address 4000H</a:t>
                      </a:r>
                      <a:br>
                        <a:rPr lang="en-US" sz="1400"/>
                      </a:br>
                      <a:endParaRPr lang="en-US" sz="1400"/>
                    </a:p>
                  </a:txBody>
                  <a:tcPr marL="71438" marR="71438" marT="35719" marB="357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14375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2001</a:t>
                      </a:r>
                      <a:br>
                        <a:rPr lang="en-US" sz="1400">
                          <a:effectLst/>
                        </a:rPr>
                      </a:br>
                      <a:endParaRPr lang="en-US" sz="1400">
                        <a:effectLst/>
                      </a:endParaRPr>
                    </a:p>
                  </a:txBody>
                  <a:tcPr marL="71438" marR="71438" marT="35719" marB="357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00</a:t>
                      </a:r>
                      <a:br>
                        <a:rPr lang="en-US" sz="1400">
                          <a:effectLst/>
                        </a:rPr>
                      </a:br>
                      <a:endParaRPr lang="en-US" sz="1400">
                        <a:effectLst/>
                      </a:endParaRPr>
                    </a:p>
                  </a:txBody>
                  <a:tcPr marL="71438" marR="71438" marT="35719" marB="357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/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/>
                      </a:r>
                      <a:br>
                        <a:rPr lang="en-US" sz="1400">
                          <a:effectLst/>
                        </a:rPr>
                      </a:br>
                      <a:endParaRPr lang="en-US" sz="1400">
                        <a:effectLst/>
                      </a:endParaRPr>
                    </a:p>
                  </a:txBody>
                  <a:tcPr marL="71438" marR="71438" marT="35719" marB="357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Low order Byte of the address</a:t>
                      </a:r>
                      <a:br>
                        <a:rPr lang="en-US" sz="1400"/>
                      </a:br>
                      <a:endParaRPr lang="en-US" sz="1400"/>
                    </a:p>
                  </a:txBody>
                  <a:tcPr marL="71438" marR="71438" marT="35719" marB="357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14375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2002</a:t>
                      </a:r>
                      <a:br>
                        <a:rPr lang="en-US" sz="1400">
                          <a:effectLst/>
                        </a:rPr>
                      </a:br>
                      <a:endParaRPr lang="en-US" sz="1400">
                        <a:effectLst/>
                      </a:endParaRPr>
                    </a:p>
                  </a:txBody>
                  <a:tcPr marL="71438" marR="71438" marT="35719" marB="357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40</a:t>
                      </a:r>
                      <a:br>
                        <a:rPr lang="en-US" sz="1400">
                          <a:effectLst/>
                        </a:rPr>
                      </a:br>
                      <a:endParaRPr lang="en-US" sz="1400">
                        <a:effectLst/>
                      </a:endParaRPr>
                    </a:p>
                  </a:txBody>
                  <a:tcPr marL="71438" marR="71438" marT="35719" marB="357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/>
                      </a:r>
                      <a:br>
                        <a:rPr lang="en-US" sz="1400">
                          <a:effectLst/>
                        </a:rPr>
                      </a:br>
                      <a:r>
                        <a:rPr lang="en-US" sz="1400">
                          <a:effectLst/>
                        </a:rPr>
                        <a:t/>
                      </a:r>
                      <a:br>
                        <a:rPr lang="en-US" sz="1400">
                          <a:effectLst/>
                        </a:rPr>
                      </a:br>
                      <a:endParaRPr lang="en-US" sz="1400">
                        <a:effectLst/>
                      </a:endParaRPr>
                    </a:p>
                  </a:txBody>
                  <a:tcPr marL="71438" marR="71438" marT="35719" marB="357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High order Byte of the address</a:t>
                      </a:r>
                    </a:p>
                  </a:txBody>
                  <a:tcPr marL="71438" marR="71438" marT="35719" marB="357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15801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129</a:t>
            </a:fld>
            <a:endParaRPr lang="en-US"/>
          </a:p>
        </p:txBody>
      </p:sp>
      <p:pic>
        <p:nvPicPr>
          <p:cNvPr id="6146" name="Picture 2" descr="https://www.tutorialspoint.com/assets/questions/media/15271/1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4799" y="457200"/>
            <a:ext cx="8521287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32982" y="5257800"/>
            <a:ext cx="82014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 this instruction </a:t>
            </a:r>
            <a:r>
              <a:rPr lang="en-US" b="1" dirty="0"/>
              <a:t>JMP</a:t>
            </a:r>
            <a:r>
              <a:rPr lang="en-US" dirty="0"/>
              <a:t> requires 3-Bytes, 3-Machine Cycles (</a:t>
            </a:r>
            <a:r>
              <a:rPr lang="en-US" dirty="0" err="1"/>
              <a:t>Opcode</a:t>
            </a:r>
            <a:r>
              <a:rPr lang="en-US" dirty="0"/>
              <a:t> Fetch, Memory Read, </a:t>
            </a:r>
            <a:r>
              <a:rPr lang="en-US" dirty="0" err="1"/>
              <a:t>MemoryRead</a:t>
            </a:r>
            <a:r>
              <a:rPr lang="en-US" dirty="0"/>
              <a:t>) and 10 T-States for execution as shown in the timing diagram. </a:t>
            </a:r>
          </a:p>
        </p:txBody>
      </p:sp>
    </p:spTree>
    <p:extLst>
      <p:ext uri="{BB962C8B-B14F-4D97-AF65-F5344CB8AC3E}">
        <p14:creationId xmlns:p14="http://schemas.microsoft.com/office/powerpoint/2010/main" xmlns="" val="71820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762038"/>
            <a:ext cx="7609537" cy="45306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17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1834" y="6327830"/>
            <a:ext cx="1428750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sz="1400" spc="-5" dirty="0">
                <a:solidFill>
                  <a:srgbClr val="775F54"/>
                </a:solidFill>
                <a:latin typeface="Arial"/>
                <a:cs typeface="Arial"/>
              </a:rPr>
              <a:t>8085 </a:t>
            </a:r>
            <a:r>
              <a:rPr sz="1400" spc="-95" dirty="0">
                <a:solidFill>
                  <a:srgbClr val="775F54"/>
                </a:solidFill>
                <a:latin typeface="Arial"/>
                <a:cs typeface="Arial"/>
              </a:rPr>
              <a:t>Instruction</a:t>
            </a:r>
            <a:r>
              <a:rPr sz="1400" spc="-130" dirty="0">
                <a:solidFill>
                  <a:srgbClr val="775F54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775F54"/>
                </a:solidFill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533591"/>
            <a:ext cx="8198694" cy="42337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67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1834" y="6327830"/>
            <a:ext cx="1428750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sz="1400" spc="-5" dirty="0">
                <a:solidFill>
                  <a:srgbClr val="775F54"/>
                </a:solidFill>
                <a:latin typeface="Arial"/>
                <a:cs typeface="Arial"/>
              </a:rPr>
              <a:t>8085 </a:t>
            </a:r>
            <a:r>
              <a:rPr sz="1400" spc="-95" dirty="0">
                <a:solidFill>
                  <a:srgbClr val="775F54"/>
                </a:solidFill>
                <a:latin typeface="Arial"/>
                <a:cs typeface="Arial"/>
              </a:rPr>
              <a:t>Instruction</a:t>
            </a:r>
            <a:r>
              <a:rPr sz="1400" spc="-130" dirty="0">
                <a:solidFill>
                  <a:srgbClr val="775F54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775F54"/>
                </a:solidFill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54708" y="5486400"/>
            <a:ext cx="4140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iming diagram will be same for all as JMP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838200"/>
            <a:ext cx="8305800" cy="5562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72333" y="164084"/>
            <a:ext cx="37242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90" dirty="0">
                <a:solidFill>
                  <a:srgbClr val="006FC0"/>
                </a:solidFill>
              </a:rPr>
              <a:t>Jump</a:t>
            </a:r>
            <a:r>
              <a:rPr sz="4000" spc="-210" dirty="0">
                <a:solidFill>
                  <a:srgbClr val="006FC0"/>
                </a:solidFill>
              </a:rPr>
              <a:t> </a:t>
            </a:r>
            <a:r>
              <a:rPr sz="4000" spc="-260" dirty="0">
                <a:solidFill>
                  <a:srgbClr val="006FC0"/>
                </a:solidFill>
              </a:rPr>
              <a:t>Instructions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68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38200" y="6391151"/>
            <a:ext cx="4140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iming diagram will be same for all as JMP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9612" y="533320"/>
            <a:ext cx="7705076" cy="45307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69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1834" y="6327830"/>
            <a:ext cx="1428750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sz="1400" spc="-5" dirty="0">
                <a:solidFill>
                  <a:srgbClr val="775F54"/>
                </a:solidFill>
                <a:latin typeface="Arial"/>
                <a:cs typeface="Arial"/>
              </a:rPr>
              <a:t>8085 </a:t>
            </a:r>
            <a:r>
              <a:rPr sz="1400" spc="-95" dirty="0">
                <a:solidFill>
                  <a:srgbClr val="775F54"/>
                </a:solidFill>
                <a:latin typeface="Arial"/>
                <a:cs typeface="Arial"/>
              </a:rPr>
              <a:t>Instruction</a:t>
            </a:r>
            <a:r>
              <a:rPr sz="1400" spc="-130" dirty="0">
                <a:solidFill>
                  <a:srgbClr val="775F54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775F54"/>
                </a:solidFill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600" y="990600"/>
            <a:ext cx="8153400" cy="5029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57325" y="164084"/>
            <a:ext cx="61525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10" dirty="0"/>
              <a:t>Call</a:t>
            </a:r>
            <a:r>
              <a:rPr sz="4000" spc="-120" dirty="0"/>
              <a:t> </a:t>
            </a:r>
            <a:r>
              <a:rPr sz="4000" spc="-229" dirty="0"/>
              <a:t>Instructions--Conditional</a:t>
            </a:r>
            <a:endParaRPr sz="4000"/>
          </a:p>
        </p:txBody>
      </p:sp>
      <p:sp>
        <p:nvSpPr>
          <p:cNvPr id="5" name="object 5"/>
          <p:cNvSpPr txBox="1"/>
          <p:nvPr/>
        </p:nvSpPr>
        <p:spPr>
          <a:xfrm>
            <a:off x="4826889" y="6327830"/>
            <a:ext cx="1124585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sz="1400" spc="-85" dirty="0">
                <a:solidFill>
                  <a:srgbClr val="775F54"/>
                </a:solidFill>
                <a:latin typeface="Arial"/>
                <a:cs typeface="Arial"/>
              </a:rPr>
              <a:t>JIIT-128,</a:t>
            </a:r>
            <a:r>
              <a:rPr sz="1400" spc="-95" dirty="0">
                <a:solidFill>
                  <a:srgbClr val="775F54"/>
                </a:solidFill>
                <a:latin typeface="Arial"/>
                <a:cs typeface="Arial"/>
              </a:rPr>
              <a:t> </a:t>
            </a:r>
            <a:r>
              <a:rPr sz="1400" spc="-35" dirty="0">
                <a:solidFill>
                  <a:srgbClr val="775F54"/>
                </a:solidFill>
                <a:latin typeface="Arial"/>
                <a:cs typeface="Arial"/>
              </a:rPr>
              <a:t>Noida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70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650789"/>
            <a:ext cx="7636982" cy="45308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71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1834" y="6327830"/>
            <a:ext cx="1428750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sz="1400" spc="-5" dirty="0">
                <a:solidFill>
                  <a:srgbClr val="775F54"/>
                </a:solidFill>
                <a:latin typeface="Arial"/>
                <a:cs typeface="Arial"/>
              </a:rPr>
              <a:t>8085 </a:t>
            </a:r>
            <a:r>
              <a:rPr sz="1400" spc="-95" dirty="0">
                <a:solidFill>
                  <a:srgbClr val="775F54"/>
                </a:solidFill>
                <a:latin typeface="Arial"/>
                <a:cs typeface="Arial"/>
              </a:rPr>
              <a:t>Instruction</a:t>
            </a:r>
            <a:r>
              <a:rPr sz="1400" spc="-130" dirty="0">
                <a:solidFill>
                  <a:srgbClr val="775F54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775F54"/>
                </a:solidFill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914400"/>
            <a:ext cx="7772400" cy="5410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92174" y="164084"/>
            <a:ext cx="66814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350" dirty="0"/>
              <a:t>Return</a:t>
            </a:r>
            <a:r>
              <a:rPr sz="4000" spc="-120" dirty="0"/>
              <a:t> </a:t>
            </a:r>
            <a:r>
              <a:rPr sz="4000" spc="-229" dirty="0"/>
              <a:t>Instructions--Conditional</a:t>
            </a:r>
            <a:endParaRPr sz="4000"/>
          </a:p>
        </p:txBody>
      </p:sp>
      <p:sp>
        <p:nvSpPr>
          <p:cNvPr id="5" name="object 5"/>
          <p:cNvSpPr txBox="1"/>
          <p:nvPr/>
        </p:nvSpPr>
        <p:spPr>
          <a:xfrm>
            <a:off x="4826889" y="6327830"/>
            <a:ext cx="1124585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sz="1400" spc="-85" dirty="0">
                <a:solidFill>
                  <a:srgbClr val="775F54"/>
                </a:solidFill>
                <a:latin typeface="Arial"/>
                <a:cs typeface="Arial"/>
              </a:rPr>
              <a:t>JIIT-128,</a:t>
            </a:r>
            <a:r>
              <a:rPr sz="1400" spc="-95" dirty="0">
                <a:solidFill>
                  <a:srgbClr val="775F54"/>
                </a:solidFill>
                <a:latin typeface="Arial"/>
                <a:cs typeface="Arial"/>
              </a:rPr>
              <a:t> </a:t>
            </a:r>
            <a:r>
              <a:rPr sz="1400" spc="-35" dirty="0">
                <a:solidFill>
                  <a:srgbClr val="775F54"/>
                </a:solidFill>
                <a:latin typeface="Arial"/>
                <a:cs typeface="Arial"/>
              </a:rPr>
              <a:t>Noida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72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587506"/>
            <a:ext cx="8199323" cy="44416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73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1834" y="6327830"/>
            <a:ext cx="1428750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sz="1400" spc="-5" dirty="0">
                <a:solidFill>
                  <a:srgbClr val="775F54"/>
                </a:solidFill>
                <a:latin typeface="Arial"/>
                <a:cs typeface="Arial"/>
              </a:rPr>
              <a:t>8085 </a:t>
            </a:r>
            <a:r>
              <a:rPr sz="1400" spc="-95" dirty="0">
                <a:solidFill>
                  <a:srgbClr val="775F54"/>
                </a:solidFill>
                <a:latin typeface="Arial"/>
                <a:cs typeface="Arial"/>
              </a:rPr>
              <a:t>Instruction</a:t>
            </a:r>
            <a:r>
              <a:rPr sz="1400" spc="-130" dirty="0">
                <a:solidFill>
                  <a:srgbClr val="775F54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775F54"/>
                </a:solidFill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0875" y="304870"/>
            <a:ext cx="7822277" cy="4530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74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1834" y="6327830"/>
            <a:ext cx="1428750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sz="1400" spc="-5" dirty="0">
                <a:solidFill>
                  <a:srgbClr val="775F54"/>
                </a:solidFill>
                <a:latin typeface="Arial"/>
                <a:cs typeface="Arial"/>
              </a:rPr>
              <a:t>8085 </a:t>
            </a:r>
            <a:r>
              <a:rPr sz="1400" spc="-95" dirty="0">
                <a:solidFill>
                  <a:srgbClr val="775F54"/>
                </a:solidFill>
                <a:latin typeface="Arial"/>
                <a:cs typeface="Arial"/>
              </a:rPr>
              <a:t>Instruction</a:t>
            </a:r>
            <a:r>
              <a:rPr sz="1400" spc="-130" dirty="0">
                <a:solidFill>
                  <a:srgbClr val="775F54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775F54"/>
                </a:solidFill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1512" y="380986"/>
            <a:ext cx="8070851" cy="45307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75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1834" y="6327830"/>
            <a:ext cx="1428750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sz="1400" spc="-5" dirty="0">
                <a:solidFill>
                  <a:srgbClr val="775F54"/>
                </a:solidFill>
                <a:latin typeface="Arial"/>
                <a:cs typeface="Arial"/>
              </a:rPr>
              <a:t>8085 </a:t>
            </a:r>
            <a:r>
              <a:rPr sz="1400" spc="-95" dirty="0">
                <a:solidFill>
                  <a:srgbClr val="775F54"/>
                </a:solidFill>
                <a:latin typeface="Arial"/>
                <a:cs typeface="Arial"/>
              </a:rPr>
              <a:t>Instruction</a:t>
            </a:r>
            <a:r>
              <a:rPr sz="1400" spc="-130" dirty="0">
                <a:solidFill>
                  <a:srgbClr val="775F54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775F54"/>
                </a:solidFill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457200"/>
            <a:ext cx="7785100" cy="4530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76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1834" y="6327830"/>
            <a:ext cx="1428750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sz="1400" spc="-5" dirty="0">
                <a:solidFill>
                  <a:srgbClr val="775F54"/>
                </a:solidFill>
                <a:latin typeface="Arial"/>
                <a:cs typeface="Arial"/>
              </a:rPr>
              <a:t>8085 </a:t>
            </a:r>
            <a:r>
              <a:rPr sz="1400" spc="-95" dirty="0">
                <a:solidFill>
                  <a:srgbClr val="775F54"/>
                </a:solidFill>
                <a:latin typeface="Arial"/>
                <a:cs typeface="Arial"/>
              </a:rPr>
              <a:t>Instruction</a:t>
            </a:r>
            <a:r>
              <a:rPr sz="1400" spc="-130" dirty="0">
                <a:solidFill>
                  <a:srgbClr val="775F54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775F54"/>
                </a:solidFill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04800" y="1600200"/>
            <a:ext cx="924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LDAX B</a:t>
            </a:r>
            <a:r>
              <a:rPr lang="en-US" dirty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4038600"/>
            <a:ext cx="1907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1-Byte instruction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289705366"/>
              </p:ext>
            </p:extLst>
          </p:nvPr>
        </p:nvGraphicFramePr>
        <p:xfrm>
          <a:off x="332984" y="2438400"/>
          <a:ext cx="7364412" cy="1463040"/>
        </p:xfrm>
        <a:graphic>
          <a:graphicData uri="http://schemas.openxmlformats.org/drawingml/2006/table">
            <a:tbl>
              <a:tblPr/>
              <a:tblGrid>
                <a:gridCol w="2454804"/>
                <a:gridCol w="2454804"/>
                <a:gridCol w="2454804"/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Before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After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(BC)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4050H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4050H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(4050H)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ABH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ABH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CDH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608506979"/>
              </p:ext>
            </p:extLst>
          </p:nvPr>
        </p:nvGraphicFramePr>
        <p:xfrm>
          <a:off x="304800" y="4572000"/>
          <a:ext cx="7364412" cy="1280160"/>
        </p:xfrm>
        <a:graphic>
          <a:graphicData uri="http://schemas.openxmlformats.org/drawingml/2006/table">
            <a:tbl>
              <a:tblPr/>
              <a:tblGrid>
                <a:gridCol w="1841103"/>
                <a:gridCol w="1841103"/>
                <a:gridCol w="1841103"/>
                <a:gridCol w="1841103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Address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Hex Codes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Mnemonic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Comment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2008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LDAX 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&lt;- Content of the memory 4050H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90289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0702" y="2286000"/>
            <a:ext cx="7769098" cy="39211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37310" y="255524"/>
            <a:ext cx="6791959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b="1" spc="-229" dirty="0">
                <a:solidFill>
                  <a:srgbClr val="FF0000"/>
                </a:solidFill>
                <a:latin typeface="Trebuchet MS"/>
                <a:cs typeface="Trebuchet MS"/>
              </a:rPr>
              <a:t>Stack, </a:t>
            </a:r>
            <a:r>
              <a:rPr sz="2900" b="1" spc="-135" dirty="0">
                <a:solidFill>
                  <a:srgbClr val="FF0000"/>
                </a:solidFill>
                <a:latin typeface="Trebuchet MS"/>
                <a:cs typeface="Trebuchet MS"/>
              </a:rPr>
              <a:t>I/O, </a:t>
            </a:r>
            <a:r>
              <a:rPr sz="2900" b="1" spc="-110" dirty="0">
                <a:solidFill>
                  <a:srgbClr val="FF0000"/>
                </a:solidFill>
                <a:latin typeface="Trebuchet MS"/>
                <a:cs typeface="Trebuchet MS"/>
              </a:rPr>
              <a:t>and </a:t>
            </a:r>
            <a:r>
              <a:rPr sz="2900" b="1" spc="-135" dirty="0">
                <a:solidFill>
                  <a:srgbClr val="FF0000"/>
                </a:solidFill>
                <a:latin typeface="Trebuchet MS"/>
                <a:cs typeface="Trebuchet MS"/>
              </a:rPr>
              <a:t>Machine </a:t>
            </a:r>
            <a:r>
              <a:rPr sz="2900" b="1" spc="-185" dirty="0">
                <a:solidFill>
                  <a:srgbClr val="FF0000"/>
                </a:solidFill>
                <a:latin typeface="Trebuchet MS"/>
                <a:cs typeface="Trebuchet MS"/>
              </a:rPr>
              <a:t>Control</a:t>
            </a:r>
            <a:r>
              <a:rPr sz="2900" b="1" spc="1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900" b="1" spc="-204" dirty="0">
                <a:solidFill>
                  <a:srgbClr val="FF0000"/>
                </a:solidFill>
                <a:latin typeface="Trebuchet MS"/>
                <a:cs typeface="Trebuchet MS"/>
              </a:rPr>
              <a:t>Instructions.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0739" y="1616709"/>
            <a:ext cx="29260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65" dirty="0">
                <a:latin typeface="Arial"/>
                <a:cs typeface="Arial"/>
              </a:rPr>
              <a:t>Stack </a:t>
            </a:r>
            <a:r>
              <a:rPr sz="2400" spc="-50" dirty="0">
                <a:latin typeface="Arial"/>
                <a:cs typeface="Arial"/>
              </a:rPr>
              <a:t>related</a:t>
            </a:r>
            <a:r>
              <a:rPr sz="2400" spc="125" dirty="0">
                <a:latin typeface="Arial"/>
                <a:cs typeface="Arial"/>
              </a:rPr>
              <a:t> </a:t>
            </a:r>
            <a:r>
              <a:rPr sz="2400" spc="-155" dirty="0">
                <a:latin typeface="Arial"/>
                <a:cs typeface="Arial"/>
              </a:rPr>
              <a:t>instruction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2775" y="1718750"/>
            <a:ext cx="8132626" cy="42588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9429" y="255524"/>
            <a:ext cx="7629525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-229" dirty="0"/>
              <a:t>Stack, </a:t>
            </a:r>
            <a:r>
              <a:rPr sz="2900" spc="-135" dirty="0"/>
              <a:t>I/O, </a:t>
            </a:r>
            <a:r>
              <a:rPr sz="2900" spc="-110" dirty="0"/>
              <a:t>and </a:t>
            </a:r>
            <a:r>
              <a:rPr sz="2900" spc="-135" dirty="0"/>
              <a:t>Machine </a:t>
            </a:r>
            <a:r>
              <a:rPr sz="2900" spc="-185" dirty="0"/>
              <a:t>Control </a:t>
            </a:r>
            <a:r>
              <a:rPr sz="2900" spc="-190" dirty="0"/>
              <a:t>Instructions</a:t>
            </a:r>
            <a:r>
              <a:rPr sz="2900" spc="100" dirty="0"/>
              <a:t> </a:t>
            </a:r>
            <a:r>
              <a:rPr sz="2900" spc="-270" dirty="0"/>
              <a:t>cont..</a:t>
            </a:r>
            <a:endParaRPr sz="29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5800" y="1676447"/>
            <a:ext cx="7804802" cy="39970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75182" y="468833"/>
            <a:ext cx="7638415" cy="468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spc="-225" dirty="0"/>
              <a:t>Stack, </a:t>
            </a:r>
            <a:r>
              <a:rPr sz="2900" spc="-135" dirty="0"/>
              <a:t>I/O, </a:t>
            </a:r>
            <a:r>
              <a:rPr sz="2900" spc="-110" dirty="0"/>
              <a:t>and </a:t>
            </a:r>
            <a:r>
              <a:rPr sz="2900" spc="-135" dirty="0"/>
              <a:t>Machine </a:t>
            </a:r>
            <a:r>
              <a:rPr sz="2900" spc="-185" dirty="0"/>
              <a:t>Control </a:t>
            </a:r>
            <a:r>
              <a:rPr sz="2900" spc="-190" dirty="0"/>
              <a:t>Instructions</a:t>
            </a:r>
            <a:r>
              <a:rPr sz="2900" spc="135" dirty="0"/>
              <a:t> </a:t>
            </a:r>
            <a:r>
              <a:rPr sz="2900" spc="-270" dirty="0"/>
              <a:t>cont..</a:t>
            </a:r>
            <a:endParaRPr sz="29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981187"/>
            <a:ext cx="7792797" cy="40735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75182" y="468833"/>
            <a:ext cx="7638415" cy="468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spc="-225" dirty="0"/>
              <a:t>Stack, </a:t>
            </a:r>
            <a:r>
              <a:rPr sz="2900" spc="-135" dirty="0"/>
              <a:t>I/O, </a:t>
            </a:r>
            <a:r>
              <a:rPr sz="2900" spc="-110" dirty="0"/>
              <a:t>and </a:t>
            </a:r>
            <a:r>
              <a:rPr sz="2900" spc="-135" dirty="0"/>
              <a:t>Machine </a:t>
            </a:r>
            <a:r>
              <a:rPr sz="2900" spc="-185" dirty="0"/>
              <a:t>Control </a:t>
            </a:r>
            <a:r>
              <a:rPr sz="2900" spc="-190" dirty="0"/>
              <a:t>Instructions</a:t>
            </a:r>
            <a:r>
              <a:rPr sz="2900" spc="135" dirty="0"/>
              <a:t> </a:t>
            </a:r>
            <a:r>
              <a:rPr sz="2900" spc="-270" dirty="0"/>
              <a:t>cont..</a:t>
            </a:r>
            <a:endParaRPr sz="29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7712" y="1981200"/>
            <a:ext cx="7588377" cy="403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75182" y="468833"/>
            <a:ext cx="7638415" cy="468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spc="-225" dirty="0"/>
              <a:t>Stack, </a:t>
            </a:r>
            <a:r>
              <a:rPr sz="2900" spc="-135" dirty="0"/>
              <a:t>I/O, </a:t>
            </a:r>
            <a:r>
              <a:rPr sz="2900" spc="-110" dirty="0"/>
              <a:t>and </a:t>
            </a:r>
            <a:r>
              <a:rPr sz="2900" spc="-135" dirty="0"/>
              <a:t>Machine </a:t>
            </a:r>
            <a:r>
              <a:rPr sz="2900" spc="-185" dirty="0"/>
              <a:t>Control </a:t>
            </a:r>
            <a:r>
              <a:rPr sz="2900" spc="-190" dirty="0"/>
              <a:t>Instructions</a:t>
            </a:r>
            <a:r>
              <a:rPr sz="2900" spc="135" dirty="0"/>
              <a:t> </a:t>
            </a:r>
            <a:r>
              <a:rPr sz="2900" spc="-270" dirty="0"/>
              <a:t>cont..</a:t>
            </a:r>
            <a:endParaRPr sz="29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0739" y="1616709"/>
            <a:ext cx="2719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20" dirty="0">
                <a:latin typeface="Arial"/>
                <a:cs typeface="Arial"/>
              </a:rPr>
              <a:t>I/O </a:t>
            </a:r>
            <a:r>
              <a:rPr sz="2400" spc="-50" dirty="0">
                <a:latin typeface="Arial"/>
                <a:cs typeface="Arial"/>
              </a:rPr>
              <a:t>related</a:t>
            </a:r>
            <a:r>
              <a:rPr sz="2400" spc="-170" dirty="0">
                <a:latin typeface="Arial"/>
                <a:cs typeface="Arial"/>
              </a:rPr>
              <a:t> </a:t>
            </a:r>
            <a:r>
              <a:rPr sz="2400" spc="-155" dirty="0">
                <a:latin typeface="Arial"/>
                <a:cs typeface="Arial"/>
              </a:rPr>
              <a:t>instruction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0262" y="2133524"/>
            <a:ext cx="7532894" cy="3921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5182" y="468833"/>
            <a:ext cx="7638415" cy="468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b="1" spc="-225" dirty="0">
                <a:solidFill>
                  <a:srgbClr val="FF0000"/>
                </a:solidFill>
                <a:latin typeface="Trebuchet MS"/>
                <a:cs typeface="Trebuchet MS"/>
              </a:rPr>
              <a:t>Stack, </a:t>
            </a:r>
            <a:r>
              <a:rPr sz="2900" b="1" spc="-135" dirty="0">
                <a:solidFill>
                  <a:srgbClr val="FF0000"/>
                </a:solidFill>
                <a:latin typeface="Trebuchet MS"/>
                <a:cs typeface="Trebuchet MS"/>
              </a:rPr>
              <a:t>I/O, </a:t>
            </a:r>
            <a:r>
              <a:rPr sz="2900" b="1" spc="-110" dirty="0">
                <a:solidFill>
                  <a:srgbClr val="FF0000"/>
                </a:solidFill>
                <a:latin typeface="Trebuchet MS"/>
                <a:cs typeface="Trebuchet MS"/>
              </a:rPr>
              <a:t>and </a:t>
            </a:r>
            <a:r>
              <a:rPr sz="2900" b="1" spc="-135" dirty="0">
                <a:solidFill>
                  <a:srgbClr val="FF0000"/>
                </a:solidFill>
                <a:latin typeface="Trebuchet MS"/>
                <a:cs typeface="Trebuchet MS"/>
              </a:rPr>
              <a:t>Machine </a:t>
            </a:r>
            <a:r>
              <a:rPr sz="2900" b="1" spc="-185" dirty="0">
                <a:solidFill>
                  <a:srgbClr val="FF0000"/>
                </a:solidFill>
                <a:latin typeface="Trebuchet MS"/>
                <a:cs typeface="Trebuchet MS"/>
              </a:rPr>
              <a:t>Control </a:t>
            </a:r>
            <a:r>
              <a:rPr sz="2900" b="1" spc="-190" dirty="0">
                <a:solidFill>
                  <a:srgbClr val="FF0000"/>
                </a:solidFill>
                <a:latin typeface="Trebuchet MS"/>
                <a:cs typeface="Trebuchet MS"/>
              </a:rPr>
              <a:t>Instructions</a:t>
            </a:r>
            <a:r>
              <a:rPr sz="2900" b="1" spc="13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900" b="1" spc="-270" dirty="0">
                <a:solidFill>
                  <a:srgbClr val="FF0000"/>
                </a:solidFill>
                <a:latin typeface="Trebuchet MS"/>
                <a:cs typeface="Trebuchet MS"/>
              </a:rPr>
              <a:t>cont..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5182" y="468833"/>
            <a:ext cx="7638415" cy="468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spc="-225" dirty="0"/>
              <a:t>Stack, </a:t>
            </a:r>
            <a:r>
              <a:rPr sz="2900" spc="-135" dirty="0"/>
              <a:t>I/O, </a:t>
            </a:r>
            <a:r>
              <a:rPr sz="2900" spc="-110" dirty="0"/>
              <a:t>and </a:t>
            </a:r>
            <a:r>
              <a:rPr sz="2900" spc="-135" dirty="0"/>
              <a:t>Machine </a:t>
            </a:r>
            <a:r>
              <a:rPr sz="2900" spc="-185" dirty="0"/>
              <a:t>Control </a:t>
            </a:r>
            <a:r>
              <a:rPr sz="2900" spc="-190" dirty="0"/>
              <a:t>Instructions</a:t>
            </a:r>
            <a:r>
              <a:rPr sz="2900" spc="135" dirty="0"/>
              <a:t> </a:t>
            </a:r>
            <a:r>
              <a:rPr sz="2900" spc="-270" dirty="0"/>
              <a:t>cont..</a:t>
            </a:r>
            <a:endParaRPr sz="2900"/>
          </a:p>
        </p:txBody>
      </p:sp>
      <p:sp>
        <p:nvSpPr>
          <p:cNvPr id="3" name="object 3"/>
          <p:cNvSpPr/>
          <p:nvPr/>
        </p:nvSpPr>
        <p:spPr>
          <a:xfrm>
            <a:off x="809879" y="1600163"/>
            <a:ext cx="7739434" cy="4495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84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08503" y="2261021"/>
            <a:ext cx="5633385" cy="3913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9429" y="255524"/>
            <a:ext cx="7629525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-229" dirty="0"/>
              <a:t>Stack, </a:t>
            </a:r>
            <a:r>
              <a:rPr sz="2900" spc="-135" dirty="0"/>
              <a:t>I/O, </a:t>
            </a:r>
            <a:r>
              <a:rPr sz="2900" spc="-110" dirty="0"/>
              <a:t>and </a:t>
            </a:r>
            <a:r>
              <a:rPr sz="2900" spc="-135" dirty="0"/>
              <a:t>Machine </a:t>
            </a:r>
            <a:r>
              <a:rPr sz="2900" spc="-185" dirty="0"/>
              <a:t>Control </a:t>
            </a:r>
            <a:r>
              <a:rPr sz="2900" spc="-190" dirty="0"/>
              <a:t>Instructions</a:t>
            </a:r>
            <a:r>
              <a:rPr sz="2900" spc="100" dirty="0"/>
              <a:t> </a:t>
            </a:r>
            <a:r>
              <a:rPr sz="2900" spc="-270" dirty="0"/>
              <a:t>cont..</a:t>
            </a:r>
            <a:endParaRPr sz="2900"/>
          </a:p>
        </p:txBody>
      </p:sp>
      <p:sp>
        <p:nvSpPr>
          <p:cNvPr id="6" name="object 6"/>
          <p:cNvSpPr txBox="1"/>
          <p:nvPr/>
        </p:nvSpPr>
        <p:spPr>
          <a:xfrm>
            <a:off x="4950333" y="6478838"/>
            <a:ext cx="1155065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z="1400" spc="-15" dirty="0">
                <a:solidFill>
                  <a:srgbClr val="775F54"/>
                </a:solidFill>
                <a:latin typeface="Times New Roman"/>
                <a:cs typeface="Times New Roman"/>
              </a:rPr>
              <a:t>JIIT-128,</a:t>
            </a:r>
            <a:r>
              <a:rPr sz="1400" spc="-105" dirty="0">
                <a:solidFill>
                  <a:srgbClr val="775F5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775F54"/>
                </a:solidFill>
                <a:latin typeface="Times New Roman"/>
                <a:cs typeface="Times New Roman"/>
              </a:rPr>
              <a:t>Noida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1140" y="1540509"/>
            <a:ext cx="3688079" cy="982344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17500">
              <a:lnSpc>
                <a:spcPct val="100000"/>
              </a:lnSpc>
              <a:spcBef>
                <a:spcPts val="700"/>
              </a:spcBef>
            </a:pPr>
            <a:r>
              <a:rPr sz="2400" spc="-155" dirty="0">
                <a:latin typeface="Arial"/>
                <a:cs typeface="Arial"/>
              </a:rPr>
              <a:t>Machine </a:t>
            </a:r>
            <a:r>
              <a:rPr sz="2400" spc="-130" dirty="0">
                <a:latin typeface="Arial"/>
                <a:cs typeface="Arial"/>
              </a:rPr>
              <a:t>control</a:t>
            </a:r>
            <a:r>
              <a:rPr sz="2400" spc="105" dirty="0">
                <a:latin typeface="Arial"/>
                <a:cs typeface="Arial"/>
              </a:rPr>
              <a:t> </a:t>
            </a:r>
            <a:r>
              <a:rPr sz="2400" spc="-155" dirty="0">
                <a:latin typeface="Arial"/>
                <a:cs typeface="Arial"/>
              </a:rPr>
              <a:t>instruction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800" spc="-325" dirty="0">
                <a:latin typeface="Arial"/>
                <a:cs typeface="Arial"/>
              </a:rPr>
              <a:t>RIM </a:t>
            </a:r>
            <a:r>
              <a:rPr sz="2800" spc="-215" dirty="0">
                <a:latin typeface="Arial"/>
                <a:cs typeface="Arial"/>
              </a:rPr>
              <a:t>(Read </a:t>
            </a:r>
            <a:r>
              <a:rPr sz="2800" spc="-95" dirty="0">
                <a:latin typeface="Arial"/>
                <a:cs typeface="Arial"/>
              </a:rPr>
              <a:t>interrupt</a:t>
            </a:r>
            <a:r>
              <a:rPr sz="2800" spc="-530" dirty="0">
                <a:latin typeface="Arial"/>
                <a:cs typeface="Arial"/>
              </a:rPr>
              <a:t> </a:t>
            </a:r>
            <a:r>
              <a:rPr sz="2800" spc="-265" dirty="0">
                <a:latin typeface="Arial"/>
                <a:cs typeface="Arial"/>
              </a:rPr>
              <a:t>mask)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1962" y="1524000"/>
            <a:ext cx="8153400" cy="4325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37310" y="255524"/>
            <a:ext cx="6791959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-229" dirty="0"/>
              <a:t>Stack, </a:t>
            </a:r>
            <a:r>
              <a:rPr sz="2900" spc="-135" dirty="0"/>
              <a:t>I/O, </a:t>
            </a:r>
            <a:r>
              <a:rPr sz="2900" spc="-110" dirty="0"/>
              <a:t>and </a:t>
            </a:r>
            <a:r>
              <a:rPr sz="2900" spc="-135" dirty="0"/>
              <a:t>Machine </a:t>
            </a:r>
            <a:r>
              <a:rPr sz="2900" spc="-185" dirty="0"/>
              <a:t>Control</a:t>
            </a:r>
            <a:r>
              <a:rPr sz="2900" spc="15" dirty="0"/>
              <a:t> </a:t>
            </a:r>
            <a:r>
              <a:rPr sz="2900" spc="-204" dirty="0"/>
              <a:t>Instructions.</a:t>
            </a:r>
            <a:endParaRPr sz="2900"/>
          </a:p>
        </p:txBody>
      </p:sp>
      <p:sp>
        <p:nvSpPr>
          <p:cNvPr id="6" name="object 6"/>
          <p:cNvSpPr txBox="1"/>
          <p:nvPr/>
        </p:nvSpPr>
        <p:spPr>
          <a:xfrm>
            <a:off x="4950333" y="6478838"/>
            <a:ext cx="1155065" cy="222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z="1400" spc="-15" dirty="0">
                <a:solidFill>
                  <a:srgbClr val="775F54"/>
                </a:solidFill>
                <a:latin typeface="Times New Roman"/>
                <a:cs typeface="Times New Roman"/>
              </a:rPr>
              <a:t>JIIT-128,</a:t>
            </a:r>
            <a:r>
              <a:rPr sz="1400" spc="-105" dirty="0">
                <a:solidFill>
                  <a:srgbClr val="775F5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775F54"/>
                </a:solidFill>
                <a:latin typeface="Times New Roman"/>
                <a:cs typeface="Times New Roman"/>
              </a:rPr>
              <a:t>Noida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85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773938"/>
            <a:ext cx="3986529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05"/>
              </a:spcBef>
              <a:buClr>
                <a:srgbClr val="DD8046"/>
              </a:buClr>
              <a:buSzPct val="60344"/>
              <a:buFont typeface="Wingdings"/>
              <a:buChar char=""/>
              <a:tabLst>
                <a:tab pos="332740" algn="l"/>
              </a:tabLst>
            </a:pPr>
            <a:r>
              <a:rPr sz="2900" b="1" spc="-10" dirty="0">
                <a:solidFill>
                  <a:srgbClr val="0000FF"/>
                </a:solidFill>
                <a:latin typeface="Trebuchet MS"/>
                <a:cs typeface="Trebuchet MS"/>
              </a:rPr>
              <a:t>SIM </a:t>
            </a:r>
            <a:r>
              <a:rPr sz="2900" b="1" spc="-235" dirty="0">
                <a:solidFill>
                  <a:srgbClr val="0000FF"/>
                </a:solidFill>
                <a:latin typeface="Trebuchet MS"/>
                <a:cs typeface="Trebuchet MS"/>
              </a:rPr>
              <a:t>(Set </a:t>
            </a:r>
            <a:r>
              <a:rPr sz="2900" b="1" spc="-254" dirty="0">
                <a:solidFill>
                  <a:srgbClr val="0000FF"/>
                </a:solidFill>
                <a:latin typeface="Trebuchet MS"/>
                <a:cs typeface="Trebuchet MS"/>
              </a:rPr>
              <a:t>interrupt</a:t>
            </a:r>
            <a:r>
              <a:rPr sz="2900" b="1" spc="-165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2900" b="1" spc="-114" dirty="0">
                <a:solidFill>
                  <a:srgbClr val="0000FF"/>
                </a:solidFill>
                <a:latin typeface="Trebuchet MS"/>
                <a:cs typeface="Trebuchet MS"/>
              </a:rPr>
              <a:t>mask)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6E80AE-45F1-44FC-89CC-BB1BA5FC1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362F707-52AB-47B5-A670-3EFC5EA9B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057400"/>
            <a:ext cx="7364730" cy="984885"/>
          </a:xfrm>
        </p:spPr>
        <p:txBody>
          <a:bodyPr/>
          <a:lstStyle/>
          <a:p>
            <a:pPr marL="342900" indent="-342900" algn="l">
              <a:buFont typeface="+mj-lt"/>
              <a:buAutoNum type="arabicPeriod"/>
            </a:pPr>
            <a:r>
              <a:rPr lang="en-US" sz="1800" b="0" dirty="0" err="1"/>
              <a:t>Gaonkar</a:t>
            </a:r>
            <a:r>
              <a:rPr lang="en-US" sz="1800" b="0" dirty="0"/>
              <a:t>, R. S. (1990). </a:t>
            </a:r>
            <a:r>
              <a:rPr lang="en-US" sz="1800" b="0" i="1" dirty="0"/>
              <a:t>Microprocessor Architecture, Programming and Applications with the </a:t>
            </a:r>
            <a:r>
              <a:rPr lang="en-US" sz="1800" b="0" i="1" dirty="0" smtClean="0"/>
              <a:t>8085</a:t>
            </a:r>
            <a:r>
              <a:rPr lang="en-US" sz="1800" b="0" dirty="0" smtClean="0"/>
              <a:t>. Fifth Edition Prentice </a:t>
            </a:r>
            <a:r>
              <a:rPr lang="en-US" sz="1800" b="0" dirty="0"/>
              <a:t>Hall PTR</a:t>
            </a:r>
            <a:r>
              <a:rPr lang="en-US" sz="1800" b="0" dirty="0" smtClean="0"/>
              <a:t>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4799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4338" name="Picture 2" descr="LDA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8594718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8600" y="6028233"/>
            <a:ext cx="8458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 this instruction </a:t>
            </a:r>
            <a:r>
              <a:rPr lang="en-US" b="1" dirty="0"/>
              <a:t>LDAX B</a:t>
            </a:r>
            <a:r>
              <a:rPr lang="en-US" dirty="0"/>
              <a:t> requires 1-Byte, 2-Machine Cycles (</a:t>
            </a:r>
            <a:r>
              <a:rPr lang="en-US" dirty="0" err="1"/>
              <a:t>Opcode</a:t>
            </a:r>
            <a:r>
              <a:rPr lang="en-US" dirty="0"/>
              <a:t> Fetch, Memory Read) and 7 T-States for execution as shown in the timing diagram. </a:t>
            </a:r>
          </a:p>
        </p:txBody>
      </p:sp>
    </p:spTree>
    <p:extLst>
      <p:ext uri="{BB962C8B-B14F-4D97-AF65-F5344CB8AC3E}">
        <p14:creationId xmlns:p14="http://schemas.microsoft.com/office/powerpoint/2010/main" xmlns="" val="131129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600" y="650807"/>
            <a:ext cx="7955584" cy="45306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18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1834" y="6327830"/>
            <a:ext cx="1428750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sz="1400" spc="-5" dirty="0">
                <a:solidFill>
                  <a:srgbClr val="775F54"/>
                </a:solidFill>
                <a:latin typeface="Arial"/>
                <a:cs typeface="Arial"/>
              </a:rPr>
              <a:t>8085 </a:t>
            </a:r>
            <a:r>
              <a:rPr sz="1400" spc="-95" dirty="0">
                <a:solidFill>
                  <a:srgbClr val="775F54"/>
                </a:solidFill>
                <a:latin typeface="Arial"/>
                <a:cs typeface="Arial"/>
              </a:rPr>
              <a:t>Instruction</a:t>
            </a:r>
            <a:r>
              <a:rPr sz="1400" spc="-130" dirty="0">
                <a:solidFill>
                  <a:srgbClr val="775F54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775F54"/>
                </a:solidFill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57200" y="1828800"/>
            <a:ext cx="1426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LXI D, 56FEH</a:t>
            </a:r>
            <a:r>
              <a:rPr lang="en-US" dirty="0"/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2348630" y="1816367"/>
            <a:ext cx="4040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56FEH </a:t>
            </a:r>
            <a:r>
              <a:rPr lang="en-US" dirty="0"/>
              <a:t>is loaded into the </a:t>
            </a:r>
            <a:r>
              <a:rPr lang="en-US" dirty="0" smtClean="0"/>
              <a:t>DE </a:t>
            </a:r>
            <a:r>
              <a:rPr lang="en-US" dirty="0"/>
              <a:t>register pair.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32733187"/>
              </p:ext>
            </p:extLst>
          </p:nvPr>
        </p:nvGraphicFramePr>
        <p:xfrm>
          <a:off x="536575" y="2356326"/>
          <a:ext cx="7364412" cy="1280160"/>
        </p:xfrm>
        <a:graphic>
          <a:graphicData uri="http://schemas.openxmlformats.org/drawingml/2006/table">
            <a:tbl>
              <a:tblPr/>
              <a:tblGrid>
                <a:gridCol w="1841103"/>
                <a:gridCol w="1841103"/>
                <a:gridCol w="1841103"/>
                <a:gridCol w="1841103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Address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Hex Codes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Mnemonic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Comment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11</a:t>
                      </a:r>
                    </a:p>
                    <a:p>
                      <a:r>
                        <a:rPr lang="en-US"/>
                        <a:t>FE</a:t>
                      </a:r>
                    </a:p>
                    <a:p>
                      <a:r>
                        <a:rPr lang="en-US"/>
                        <a:t>56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LXI D, 56FEH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Store 56FEH into the DE Register Pair.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990600" y="2743200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8000</a:t>
            </a:r>
          </a:p>
        </p:txBody>
      </p:sp>
      <p:sp>
        <p:nvSpPr>
          <p:cNvPr id="7" name="Rectangle 6"/>
          <p:cNvSpPr/>
          <p:nvPr/>
        </p:nvSpPr>
        <p:spPr>
          <a:xfrm>
            <a:off x="990600" y="2983468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8001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90600" y="3264932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8002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60483" y="4038600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3-Bytes instruction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8504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6386" name="Picture 2" descr="56FE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8600" y="609600"/>
            <a:ext cx="8533944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37097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600" y="650960"/>
            <a:ext cx="7614846" cy="45305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19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1834" y="6327830"/>
            <a:ext cx="1428750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sz="1400" spc="-5" dirty="0">
                <a:solidFill>
                  <a:srgbClr val="775F54"/>
                </a:solidFill>
                <a:latin typeface="Arial"/>
                <a:cs typeface="Arial"/>
              </a:rPr>
              <a:t>8085 </a:t>
            </a:r>
            <a:r>
              <a:rPr sz="1400" spc="-95" dirty="0">
                <a:solidFill>
                  <a:srgbClr val="775F54"/>
                </a:solidFill>
                <a:latin typeface="Arial"/>
                <a:cs typeface="Arial"/>
              </a:rPr>
              <a:t>Instruction</a:t>
            </a:r>
            <a:r>
              <a:rPr sz="1400" spc="-130" dirty="0">
                <a:solidFill>
                  <a:srgbClr val="775F54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775F54"/>
                </a:solidFill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387" y="343865"/>
            <a:ext cx="61277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170" dirty="0">
                <a:solidFill>
                  <a:srgbClr val="775F54"/>
                </a:solidFill>
                <a:latin typeface="Arial"/>
                <a:cs typeface="Arial"/>
              </a:rPr>
              <a:t>Notation </a:t>
            </a:r>
            <a:r>
              <a:rPr sz="4400" b="0" spc="-380" dirty="0">
                <a:solidFill>
                  <a:srgbClr val="775F54"/>
                </a:solidFill>
                <a:latin typeface="Arial"/>
                <a:cs typeface="Arial"/>
              </a:rPr>
              <a:t>used </a:t>
            </a:r>
            <a:r>
              <a:rPr sz="4400" b="0" spc="-270" dirty="0">
                <a:solidFill>
                  <a:srgbClr val="775F54"/>
                </a:solidFill>
                <a:latin typeface="Arial"/>
                <a:cs typeface="Arial"/>
              </a:rPr>
              <a:t>in</a:t>
            </a:r>
            <a:r>
              <a:rPr sz="4400" b="0" spc="-385" dirty="0">
                <a:solidFill>
                  <a:srgbClr val="775F54"/>
                </a:solidFill>
                <a:latin typeface="Arial"/>
                <a:cs typeface="Arial"/>
              </a:rPr>
              <a:t> </a:t>
            </a:r>
            <a:r>
              <a:rPr sz="4400" b="0" spc="-320" dirty="0">
                <a:solidFill>
                  <a:srgbClr val="775F54"/>
                </a:solidFill>
                <a:latin typeface="Arial"/>
                <a:cs typeface="Arial"/>
              </a:rPr>
              <a:t>instructions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66825" y="1924050"/>
            <a:ext cx="6124575" cy="3495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1600200" y="5867400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Figure 1[1] Notation used in the instruction set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81000" y="1447800"/>
            <a:ext cx="139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LHLD 4050H</a:t>
            </a:r>
            <a:r>
              <a:rPr lang="en-US" dirty="0"/>
              <a:t>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64909512"/>
              </p:ext>
            </p:extLst>
          </p:nvPr>
        </p:nvGraphicFramePr>
        <p:xfrm>
          <a:off x="533400" y="1820264"/>
          <a:ext cx="7364412" cy="1828800"/>
        </p:xfrm>
        <a:graphic>
          <a:graphicData uri="http://schemas.openxmlformats.org/drawingml/2006/table">
            <a:tbl>
              <a:tblPr/>
              <a:tblGrid>
                <a:gridCol w="2454804"/>
                <a:gridCol w="2454804"/>
                <a:gridCol w="2454804"/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Before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After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(4050H)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BBH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BBH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(4051H)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AAH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AAH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(H)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CCH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AAH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(L)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DDH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BBH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241261600"/>
              </p:ext>
            </p:extLst>
          </p:nvPr>
        </p:nvGraphicFramePr>
        <p:xfrm>
          <a:off x="152400" y="3886200"/>
          <a:ext cx="8763000" cy="2308938"/>
        </p:xfrm>
        <a:graphic>
          <a:graphicData uri="http://schemas.openxmlformats.org/drawingml/2006/table">
            <a:tbl>
              <a:tblPr/>
              <a:tblGrid>
                <a:gridCol w="2190750"/>
                <a:gridCol w="1543050"/>
                <a:gridCol w="2209800"/>
                <a:gridCol w="2819400"/>
              </a:tblGrid>
              <a:tr h="33208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effectLst/>
                        </a:rPr>
                        <a:t>ddress</a:t>
                      </a:r>
                      <a:endParaRPr lang="en-US" sz="1600" dirty="0">
                        <a:effectLst/>
                      </a:endParaRPr>
                    </a:p>
                  </a:txBody>
                  <a:tcPr marL="83022" marR="83022" marT="41511" marB="415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Hex Codes</a:t>
                      </a:r>
                    </a:p>
                  </a:txBody>
                  <a:tcPr marL="83022" marR="83022" marT="41511" marB="415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Mnemonic</a:t>
                      </a:r>
                    </a:p>
                  </a:txBody>
                  <a:tcPr marL="83022" marR="83022" marT="41511" marB="415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Comment</a:t>
                      </a:r>
                    </a:p>
                  </a:txBody>
                  <a:tcPr marL="83022" marR="83022" marT="41511" marB="415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10912">
                <a:tc>
                  <a:txBody>
                    <a:bodyPr/>
                    <a:lstStyle/>
                    <a:p>
                      <a:r>
                        <a:rPr lang="en-US" sz="1600"/>
                        <a:t>200B</a:t>
                      </a:r>
                    </a:p>
                  </a:txBody>
                  <a:tcPr marL="83022" marR="83022" marT="41511" marB="415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2A</a:t>
                      </a:r>
                    </a:p>
                  </a:txBody>
                  <a:tcPr marL="83022" marR="83022" marT="41511" marB="415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LHLD 4050H</a:t>
                      </a:r>
                    </a:p>
                  </a:txBody>
                  <a:tcPr marL="83022" marR="83022" marT="41511" marB="415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Initialize HL register pair from 4050H and 4051H memory locations’ contents.</a:t>
                      </a:r>
                    </a:p>
                  </a:txBody>
                  <a:tcPr marL="83022" marR="83022" marT="41511" marB="415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81154">
                <a:tc>
                  <a:txBody>
                    <a:bodyPr/>
                    <a:lstStyle/>
                    <a:p>
                      <a:r>
                        <a:rPr lang="en-US" sz="1600"/>
                        <a:t>200C</a:t>
                      </a:r>
                    </a:p>
                  </a:txBody>
                  <a:tcPr marL="83022" marR="83022" marT="41511" marB="415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50</a:t>
                      </a:r>
                    </a:p>
                  </a:txBody>
                  <a:tcPr marL="83022" marR="83022" marT="41511" marB="415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022" marR="83022" marT="41511" marB="415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Low order Byte of the address</a:t>
                      </a:r>
                    </a:p>
                  </a:txBody>
                  <a:tcPr marL="83022" marR="83022" marT="41511" marB="415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81154">
                <a:tc>
                  <a:txBody>
                    <a:bodyPr/>
                    <a:lstStyle/>
                    <a:p>
                      <a:r>
                        <a:rPr lang="en-US" sz="1600"/>
                        <a:t>200D</a:t>
                      </a:r>
                    </a:p>
                  </a:txBody>
                  <a:tcPr marL="83022" marR="83022" marT="41511" marB="415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40</a:t>
                      </a:r>
                    </a:p>
                  </a:txBody>
                  <a:tcPr marL="83022" marR="83022" marT="41511" marB="415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022" marR="83022" marT="41511" marB="415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 order Byte of the address</a:t>
                      </a:r>
                    </a:p>
                  </a:txBody>
                  <a:tcPr marL="83022" marR="83022" marT="41511" marB="415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03722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8436" name="Picture 4" descr="LHL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758196"/>
            <a:ext cx="909786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8600" y="4343400"/>
            <a:ext cx="8534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 this instruction </a:t>
            </a:r>
            <a:r>
              <a:rPr lang="en-US" b="1" dirty="0"/>
              <a:t>LHLD 4050H</a:t>
            </a:r>
            <a:r>
              <a:rPr lang="en-US" dirty="0"/>
              <a:t> requires 3-Bytes, 5-Machine Cycles (</a:t>
            </a:r>
            <a:r>
              <a:rPr lang="en-US" dirty="0" err="1"/>
              <a:t>Opcode</a:t>
            </a:r>
            <a:r>
              <a:rPr lang="en-US" dirty="0"/>
              <a:t> Fetch, Memory Read, Memory Read, Memory Read, Memory Read) and 16 T-States for execution as shown in the timing diagram. </a:t>
            </a:r>
          </a:p>
        </p:txBody>
      </p:sp>
    </p:spTree>
    <p:extLst>
      <p:ext uri="{BB962C8B-B14F-4D97-AF65-F5344CB8AC3E}">
        <p14:creationId xmlns:p14="http://schemas.microsoft.com/office/powerpoint/2010/main" xmlns="" val="353758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450" y="727089"/>
            <a:ext cx="7773585" cy="45304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20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1834" y="6327830"/>
            <a:ext cx="1428750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sz="1400" spc="-5" dirty="0">
                <a:solidFill>
                  <a:srgbClr val="775F54"/>
                </a:solidFill>
                <a:latin typeface="Arial"/>
                <a:cs typeface="Arial"/>
              </a:rPr>
              <a:t>8085 </a:t>
            </a:r>
            <a:r>
              <a:rPr sz="1400" spc="-95" dirty="0">
                <a:solidFill>
                  <a:srgbClr val="775F54"/>
                </a:solidFill>
                <a:latin typeface="Arial"/>
                <a:cs typeface="Arial"/>
              </a:rPr>
              <a:t>Instruction</a:t>
            </a:r>
            <a:r>
              <a:rPr sz="1400" spc="-130" dirty="0">
                <a:solidFill>
                  <a:srgbClr val="775F54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775F54"/>
                </a:solidFill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088" y="1600200"/>
            <a:ext cx="1246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STA 4050H</a:t>
            </a:r>
            <a:r>
              <a:rPr lang="en-US" dirty="0"/>
              <a:t>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245828966"/>
              </p:ext>
            </p:extLst>
          </p:nvPr>
        </p:nvGraphicFramePr>
        <p:xfrm>
          <a:off x="228600" y="2209800"/>
          <a:ext cx="7364412" cy="1097280"/>
        </p:xfrm>
        <a:graphic>
          <a:graphicData uri="http://schemas.openxmlformats.org/drawingml/2006/table">
            <a:tbl>
              <a:tblPr/>
              <a:tblGrid>
                <a:gridCol w="2454804"/>
                <a:gridCol w="2454804"/>
                <a:gridCol w="2454804"/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Before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After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(A)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ABH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ABH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(4050H)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CDH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877713713"/>
              </p:ext>
            </p:extLst>
          </p:nvPr>
        </p:nvGraphicFramePr>
        <p:xfrm>
          <a:off x="457200" y="3733800"/>
          <a:ext cx="8153400" cy="1737360"/>
        </p:xfrm>
        <a:graphic>
          <a:graphicData uri="http://schemas.openxmlformats.org/drawingml/2006/table">
            <a:tbl>
              <a:tblPr/>
              <a:tblGrid>
                <a:gridCol w="1371600"/>
                <a:gridCol w="1447800"/>
                <a:gridCol w="1600200"/>
                <a:gridCol w="373380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Address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Hex Codes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Mnemonic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Comment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2008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STA 4050H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Content of the memory location 4050H &lt;- 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2009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Low order Byte of the address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200A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order Byte of the address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49954" y="5943600"/>
            <a:ext cx="1965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3-Byte instruction. </a:t>
            </a:r>
          </a:p>
        </p:txBody>
      </p:sp>
    </p:spTree>
    <p:extLst>
      <p:ext uri="{BB962C8B-B14F-4D97-AF65-F5344CB8AC3E}">
        <p14:creationId xmlns:p14="http://schemas.microsoft.com/office/powerpoint/2010/main" xmlns="" val="95387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2050" name="Picture 2" descr="S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200" y="-19834"/>
            <a:ext cx="9001825" cy="344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81000" y="4419600"/>
            <a:ext cx="8458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 this instruction </a:t>
            </a:r>
            <a:r>
              <a:rPr lang="en-US" b="1" dirty="0"/>
              <a:t>SDA 4050H</a:t>
            </a:r>
            <a:r>
              <a:rPr lang="en-US" dirty="0"/>
              <a:t> requires 3-Bytes, 4-Machine Cycles (</a:t>
            </a:r>
            <a:r>
              <a:rPr lang="en-US" dirty="0" err="1"/>
              <a:t>Opcode</a:t>
            </a:r>
            <a:r>
              <a:rPr lang="en-US" dirty="0"/>
              <a:t> Fetch, Memory Read, Memory Read, Memory Write) and 13 T-States for execution as shown in the timing diagram. </a:t>
            </a:r>
          </a:p>
        </p:txBody>
      </p:sp>
    </p:spTree>
    <p:extLst>
      <p:ext uri="{BB962C8B-B14F-4D97-AF65-F5344CB8AC3E}">
        <p14:creationId xmlns:p14="http://schemas.microsoft.com/office/powerpoint/2010/main" xmlns="" val="153874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804853"/>
            <a:ext cx="8218878" cy="45290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21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1834" y="6327830"/>
            <a:ext cx="1428750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sz="1400" spc="-5" dirty="0">
                <a:solidFill>
                  <a:srgbClr val="775F54"/>
                </a:solidFill>
                <a:latin typeface="Arial"/>
                <a:cs typeface="Arial"/>
              </a:rPr>
              <a:t>8085 </a:t>
            </a:r>
            <a:r>
              <a:rPr sz="1400" spc="-95" dirty="0">
                <a:solidFill>
                  <a:srgbClr val="775F54"/>
                </a:solidFill>
                <a:latin typeface="Arial"/>
                <a:cs typeface="Arial"/>
              </a:rPr>
              <a:t>Instruction</a:t>
            </a:r>
            <a:r>
              <a:rPr sz="1400" spc="-130" dirty="0">
                <a:solidFill>
                  <a:srgbClr val="775F54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775F54"/>
                </a:solidFill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6200" y="1524000"/>
            <a:ext cx="888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STAX B</a:t>
            </a:r>
            <a:r>
              <a:rPr lang="en-US" dirty="0"/>
              <a:t>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85115100"/>
              </p:ext>
            </p:extLst>
          </p:nvPr>
        </p:nvGraphicFramePr>
        <p:xfrm>
          <a:off x="520488" y="2057400"/>
          <a:ext cx="7364412" cy="1463040"/>
        </p:xfrm>
        <a:graphic>
          <a:graphicData uri="http://schemas.openxmlformats.org/drawingml/2006/table">
            <a:tbl>
              <a:tblPr/>
              <a:tblGrid>
                <a:gridCol w="2454804"/>
                <a:gridCol w="2454804"/>
                <a:gridCol w="2454804"/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Before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After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(BC)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4050H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4050H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(A)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ABH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ABH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(4050h)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CDH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225497861"/>
              </p:ext>
            </p:extLst>
          </p:nvPr>
        </p:nvGraphicFramePr>
        <p:xfrm>
          <a:off x="520488" y="4267200"/>
          <a:ext cx="7937712" cy="1005840"/>
        </p:xfrm>
        <a:graphic>
          <a:graphicData uri="http://schemas.openxmlformats.org/drawingml/2006/table">
            <a:tbl>
              <a:tblPr/>
              <a:tblGrid>
                <a:gridCol w="1410161"/>
                <a:gridCol w="1560507"/>
                <a:gridCol w="1396243"/>
                <a:gridCol w="3570801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Address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Hex Codes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Mnemonic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Comment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2006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STAX 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Content of the memory location pointer by BC register pair &lt;- 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685800" y="5791200"/>
            <a:ext cx="1965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1-Byte instruction. </a:t>
            </a:r>
          </a:p>
        </p:txBody>
      </p:sp>
    </p:spTree>
    <p:extLst>
      <p:ext uri="{BB962C8B-B14F-4D97-AF65-F5344CB8AC3E}">
        <p14:creationId xmlns:p14="http://schemas.microsoft.com/office/powerpoint/2010/main" xmlns="" val="219011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4098" name="Picture 2" descr="STA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8576662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54895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0562" y="727202"/>
            <a:ext cx="7750869" cy="45305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22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1834" y="6327830"/>
            <a:ext cx="1428750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sz="1400" spc="-5" dirty="0">
                <a:solidFill>
                  <a:srgbClr val="775F54"/>
                </a:solidFill>
                <a:latin typeface="Arial"/>
                <a:cs typeface="Arial"/>
              </a:rPr>
              <a:t>8085 </a:t>
            </a:r>
            <a:r>
              <a:rPr sz="1400" spc="-95" dirty="0">
                <a:solidFill>
                  <a:srgbClr val="775F54"/>
                </a:solidFill>
                <a:latin typeface="Arial"/>
                <a:cs typeface="Arial"/>
              </a:rPr>
              <a:t>Instruction</a:t>
            </a:r>
            <a:r>
              <a:rPr sz="1400" spc="-130" dirty="0">
                <a:solidFill>
                  <a:srgbClr val="775F54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775F54"/>
                </a:solidFill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04800" y="1600200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SHLD 4050H</a:t>
            </a:r>
            <a:r>
              <a:rPr lang="en-US" dirty="0"/>
              <a:t>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80763728"/>
              </p:ext>
            </p:extLst>
          </p:nvPr>
        </p:nvGraphicFramePr>
        <p:xfrm>
          <a:off x="536572" y="2082006"/>
          <a:ext cx="7693027" cy="1828800"/>
        </p:xfrm>
        <a:graphic>
          <a:graphicData uri="http://schemas.openxmlformats.org/drawingml/2006/table">
            <a:tbl>
              <a:tblPr/>
              <a:tblGrid>
                <a:gridCol w="1488869"/>
                <a:gridCol w="3613359"/>
                <a:gridCol w="2590799"/>
              </a:tblGrid>
              <a:tr h="284639">
                <a:tc>
                  <a:txBody>
                    <a:bodyPr/>
                    <a:lstStyle/>
                    <a:p>
                      <a:pPr algn="ctr"/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Before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After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4639">
                <a:tc>
                  <a:txBody>
                    <a:bodyPr/>
                    <a:lstStyle/>
                    <a:p>
                      <a:r>
                        <a:rPr lang="en-US"/>
                        <a:t>(H)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BBH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BBH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4639">
                <a:tc>
                  <a:txBody>
                    <a:bodyPr/>
                    <a:lstStyle/>
                    <a:p>
                      <a:r>
                        <a:rPr lang="en-US"/>
                        <a:t>(L)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AAH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AAH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4639">
                <a:tc>
                  <a:txBody>
                    <a:bodyPr/>
                    <a:lstStyle/>
                    <a:p>
                      <a:r>
                        <a:rPr lang="en-US"/>
                        <a:t>(4050H)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CCH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AAH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4639">
                <a:tc>
                  <a:txBody>
                    <a:bodyPr/>
                    <a:lstStyle/>
                    <a:p>
                      <a:r>
                        <a:rPr lang="en-US"/>
                        <a:t>(4051H)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DDH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BBH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664780921"/>
              </p:ext>
            </p:extLst>
          </p:nvPr>
        </p:nvGraphicFramePr>
        <p:xfrm>
          <a:off x="457200" y="4191000"/>
          <a:ext cx="8458200" cy="2229108"/>
        </p:xfrm>
        <a:graphic>
          <a:graphicData uri="http://schemas.openxmlformats.org/drawingml/2006/table">
            <a:tbl>
              <a:tblPr/>
              <a:tblGrid>
                <a:gridCol w="1431694"/>
                <a:gridCol w="1387706"/>
                <a:gridCol w="1741394"/>
                <a:gridCol w="3897406"/>
              </a:tblGrid>
              <a:tr h="332088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Address</a:t>
                      </a:r>
                    </a:p>
                  </a:txBody>
                  <a:tcPr marL="83022" marR="83022" marT="41511" marB="415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Hex Codes</a:t>
                      </a:r>
                    </a:p>
                  </a:txBody>
                  <a:tcPr marL="83022" marR="83022" marT="41511" marB="415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Mnemonic</a:t>
                      </a:r>
                    </a:p>
                  </a:txBody>
                  <a:tcPr marL="83022" marR="83022" marT="41511" marB="415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Comment</a:t>
                      </a:r>
                    </a:p>
                  </a:txBody>
                  <a:tcPr marL="83022" marR="83022" marT="41511" marB="415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4712">
                <a:tc>
                  <a:txBody>
                    <a:bodyPr/>
                    <a:lstStyle/>
                    <a:p>
                      <a:r>
                        <a:rPr lang="en-US" sz="1600"/>
                        <a:t>200B</a:t>
                      </a:r>
                    </a:p>
                  </a:txBody>
                  <a:tcPr marL="83022" marR="83022" marT="41511" marB="415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22</a:t>
                      </a:r>
                    </a:p>
                  </a:txBody>
                  <a:tcPr marL="83022" marR="83022" marT="41511" marB="415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SHLD 4050H</a:t>
                      </a:r>
                    </a:p>
                  </a:txBody>
                  <a:tcPr marL="83022" marR="83022" marT="41511" marB="415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Store HL register pair’s content to memory locations 4050H and 4051H respectively.</a:t>
                      </a:r>
                    </a:p>
                  </a:txBody>
                  <a:tcPr marL="83022" marR="83022" marT="41511" marB="415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81154">
                <a:tc>
                  <a:txBody>
                    <a:bodyPr/>
                    <a:lstStyle/>
                    <a:p>
                      <a:r>
                        <a:rPr lang="en-US" sz="1600"/>
                        <a:t>200C</a:t>
                      </a:r>
                    </a:p>
                  </a:txBody>
                  <a:tcPr marL="83022" marR="83022" marT="41511" marB="415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50</a:t>
                      </a:r>
                    </a:p>
                  </a:txBody>
                  <a:tcPr marL="83022" marR="83022" marT="41511" marB="415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022" marR="83022" marT="41511" marB="415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Low order Byte of the address</a:t>
                      </a:r>
                    </a:p>
                  </a:txBody>
                  <a:tcPr marL="83022" marR="83022" marT="41511" marB="415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81154">
                <a:tc>
                  <a:txBody>
                    <a:bodyPr/>
                    <a:lstStyle/>
                    <a:p>
                      <a:r>
                        <a:rPr lang="en-US" sz="1600"/>
                        <a:t>200D</a:t>
                      </a:r>
                    </a:p>
                  </a:txBody>
                  <a:tcPr marL="83022" marR="83022" marT="41511" marB="415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40</a:t>
                      </a:r>
                    </a:p>
                  </a:txBody>
                  <a:tcPr marL="83022" marR="83022" marT="41511" marB="415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3022" marR="83022" marT="41511" marB="415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 order Byte of the address</a:t>
                      </a:r>
                    </a:p>
                  </a:txBody>
                  <a:tcPr marL="83022" marR="83022" marT="41511" marB="415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29643" y="6324600"/>
            <a:ext cx="1907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3-Byte instruction </a:t>
            </a:r>
          </a:p>
        </p:txBody>
      </p:sp>
    </p:spTree>
    <p:extLst>
      <p:ext uri="{BB962C8B-B14F-4D97-AF65-F5344CB8AC3E}">
        <p14:creationId xmlns:p14="http://schemas.microsoft.com/office/powerpoint/2010/main" xmlns="" val="324825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2287" y="776452"/>
            <a:ext cx="7991173" cy="45305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13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1834" y="6327830"/>
            <a:ext cx="1428750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sz="1400" spc="-5" dirty="0">
                <a:solidFill>
                  <a:srgbClr val="775F54"/>
                </a:solidFill>
                <a:latin typeface="Arial"/>
                <a:cs typeface="Arial"/>
              </a:rPr>
              <a:t>8085 </a:t>
            </a:r>
            <a:r>
              <a:rPr sz="1400" spc="-95" dirty="0">
                <a:solidFill>
                  <a:srgbClr val="775F54"/>
                </a:solidFill>
                <a:latin typeface="Arial"/>
                <a:cs typeface="Arial"/>
              </a:rPr>
              <a:t>Instruction</a:t>
            </a:r>
            <a:r>
              <a:rPr sz="1400" spc="-130" dirty="0">
                <a:solidFill>
                  <a:srgbClr val="775F54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775F54"/>
                </a:solidFill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81323831"/>
              </p:ext>
            </p:extLst>
          </p:nvPr>
        </p:nvGraphicFramePr>
        <p:xfrm>
          <a:off x="685800" y="2133600"/>
          <a:ext cx="7364412" cy="1874520"/>
        </p:xfrm>
        <a:graphic>
          <a:graphicData uri="http://schemas.openxmlformats.org/drawingml/2006/table">
            <a:tbl>
              <a:tblPr/>
              <a:tblGrid>
                <a:gridCol w="2454804"/>
                <a:gridCol w="2454804"/>
                <a:gridCol w="2454804"/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Before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After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(H)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BBH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BBH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1480">
                <a:tc>
                  <a:txBody>
                    <a:bodyPr/>
                    <a:lstStyle/>
                    <a:p>
                      <a:r>
                        <a:rPr lang="en-US" dirty="0"/>
                        <a:t>(L)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AAH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AAH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(4050H)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CCH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AAH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(4051H)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DDH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BBH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533400" y="1600200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SHLD 4050H</a:t>
            </a:r>
            <a:r>
              <a:rPr lang="en-US" dirty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1371600" y="4304256"/>
            <a:ext cx="1600200" cy="2362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295400" y="4648200"/>
            <a:ext cx="167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295400" y="5029200"/>
            <a:ext cx="167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295400" y="5486400"/>
            <a:ext cx="167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295400" y="6172200"/>
            <a:ext cx="167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5030" y="4675526"/>
            <a:ext cx="1006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4050H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89126" y="5128643"/>
            <a:ext cx="1006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4051H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845700" y="4659868"/>
            <a:ext cx="575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CCH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795595" y="5128643"/>
            <a:ext cx="614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DDH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248400" y="4305300"/>
            <a:ext cx="1600200" cy="2362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6172200" y="4649244"/>
            <a:ext cx="167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172200" y="5030244"/>
            <a:ext cx="167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172200" y="5487444"/>
            <a:ext cx="167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172200" y="6173244"/>
            <a:ext cx="167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091830" y="4676570"/>
            <a:ext cx="1006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4050H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165926" y="5129687"/>
            <a:ext cx="1006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4051H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6722500" y="4660912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AAH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6672395" y="5129687"/>
            <a:ext cx="5790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BBH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352800" y="5638800"/>
            <a:ext cx="1600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344647" y="5116024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SHLD 4050H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221645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146" name="Picture 2" descr="SHL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6837" y="1219200"/>
            <a:ext cx="8980963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6836" y="4495800"/>
            <a:ext cx="87523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 this instruction </a:t>
            </a:r>
            <a:r>
              <a:rPr lang="en-US" b="1" dirty="0"/>
              <a:t>SHLD 4050H</a:t>
            </a:r>
            <a:r>
              <a:rPr lang="en-US" dirty="0"/>
              <a:t> requires 3-Bytes, 5-Machine Cycles (</a:t>
            </a:r>
            <a:r>
              <a:rPr lang="en-US" dirty="0" err="1"/>
              <a:t>Opcode</a:t>
            </a:r>
            <a:r>
              <a:rPr lang="en-US" dirty="0"/>
              <a:t> Fetch, Memory Read, Memory Read, Memory Write, Memory Write) and 16 T-States for execution as shown in the timing diagram. </a:t>
            </a:r>
          </a:p>
        </p:txBody>
      </p:sp>
    </p:spTree>
    <p:extLst>
      <p:ext uri="{BB962C8B-B14F-4D97-AF65-F5344CB8AC3E}">
        <p14:creationId xmlns:p14="http://schemas.microsoft.com/office/powerpoint/2010/main" xmlns="" val="275234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8650" y="650943"/>
            <a:ext cx="7800146" cy="45305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23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1834" y="6327830"/>
            <a:ext cx="1428750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sz="1400" spc="-5" dirty="0">
                <a:solidFill>
                  <a:srgbClr val="775F54"/>
                </a:solidFill>
                <a:latin typeface="Arial"/>
                <a:cs typeface="Arial"/>
              </a:rPr>
              <a:t>8085 </a:t>
            </a:r>
            <a:r>
              <a:rPr sz="1400" spc="-95" dirty="0">
                <a:solidFill>
                  <a:srgbClr val="775F54"/>
                </a:solidFill>
                <a:latin typeface="Arial"/>
                <a:cs typeface="Arial"/>
              </a:rPr>
              <a:t>Instruction</a:t>
            </a:r>
            <a:r>
              <a:rPr sz="1400" spc="-130" dirty="0">
                <a:solidFill>
                  <a:srgbClr val="775F54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775F54"/>
                </a:solidFill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536575" y="2447766"/>
          <a:ext cx="7364412" cy="1097280"/>
        </p:xfrm>
        <a:graphic>
          <a:graphicData uri="http://schemas.openxmlformats.org/drawingml/2006/table">
            <a:tbl>
              <a:tblPr/>
              <a:tblGrid>
                <a:gridCol w="2454804"/>
                <a:gridCol w="2454804"/>
                <a:gridCol w="2454804"/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Before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After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(HL)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ABCDH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6789H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(DE)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6789H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ABCDH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405681454"/>
              </p:ext>
            </p:extLst>
          </p:nvPr>
        </p:nvGraphicFramePr>
        <p:xfrm>
          <a:off x="762000" y="4114800"/>
          <a:ext cx="7364412" cy="1554480"/>
        </p:xfrm>
        <a:graphic>
          <a:graphicData uri="http://schemas.openxmlformats.org/drawingml/2006/table">
            <a:tbl>
              <a:tblPr/>
              <a:tblGrid>
                <a:gridCol w="1841103"/>
                <a:gridCol w="1841103"/>
                <a:gridCol w="1841103"/>
                <a:gridCol w="1841103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Address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Hex Codes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Mnemonic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Comment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2006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EB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XCHG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Swapping the contents of DE and HL register pairs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62000" y="5715000"/>
            <a:ext cx="1907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1-Byte instruction </a:t>
            </a:r>
          </a:p>
        </p:txBody>
      </p:sp>
    </p:spTree>
    <p:extLst>
      <p:ext uri="{BB962C8B-B14F-4D97-AF65-F5344CB8AC3E}">
        <p14:creationId xmlns:p14="http://schemas.microsoft.com/office/powerpoint/2010/main" xmlns="" val="207492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8194" name="Picture 2" descr="XCH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71601" y="304800"/>
            <a:ext cx="6019800" cy="642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74169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1066800"/>
            <a:ext cx="8001000" cy="533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56613" y="164084"/>
            <a:ext cx="51987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40" dirty="0">
                <a:solidFill>
                  <a:srgbClr val="006FC0"/>
                </a:solidFill>
              </a:rPr>
              <a:t>Data </a:t>
            </a:r>
            <a:r>
              <a:rPr sz="4000" spc="-300" dirty="0">
                <a:solidFill>
                  <a:srgbClr val="006FC0"/>
                </a:solidFill>
              </a:rPr>
              <a:t>Transfer</a:t>
            </a:r>
            <a:r>
              <a:rPr sz="4000" spc="-165" dirty="0">
                <a:solidFill>
                  <a:srgbClr val="006FC0"/>
                </a:solidFill>
              </a:rPr>
              <a:t> </a:t>
            </a:r>
            <a:r>
              <a:rPr sz="4000" spc="-285" dirty="0">
                <a:solidFill>
                  <a:srgbClr val="006FC0"/>
                </a:solidFill>
              </a:rPr>
              <a:t>Instruction</a:t>
            </a:r>
            <a:endParaRPr sz="4000"/>
          </a:p>
        </p:txBody>
      </p:sp>
      <p:sp>
        <p:nvSpPr>
          <p:cNvPr id="5" name="object 5"/>
          <p:cNvSpPr txBox="1"/>
          <p:nvPr/>
        </p:nvSpPr>
        <p:spPr>
          <a:xfrm>
            <a:off x="4826889" y="6327830"/>
            <a:ext cx="1124585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sz="1400" spc="-85" dirty="0">
                <a:solidFill>
                  <a:srgbClr val="775F54"/>
                </a:solidFill>
                <a:latin typeface="Arial"/>
                <a:cs typeface="Arial"/>
              </a:rPr>
              <a:t>JIIT-128,</a:t>
            </a:r>
            <a:r>
              <a:rPr sz="1400" spc="-95" dirty="0">
                <a:solidFill>
                  <a:srgbClr val="775F54"/>
                </a:solidFill>
                <a:latin typeface="Arial"/>
                <a:cs typeface="Arial"/>
              </a:rPr>
              <a:t> </a:t>
            </a:r>
            <a:r>
              <a:rPr sz="1400" spc="-35" dirty="0">
                <a:solidFill>
                  <a:srgbClr val="775F54"/>
                </a:solidFill>
                <a:latin typeface="Arial"/>
                <a:cs typeface="Arial"/>
              </a:rPr>
              <a:t>Noida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24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2950" y="650681"/>
            <a:ext cx="7646227" cy="45309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25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1834" y="6327830"/>
            <a:ext cx="1428750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sz="1400" spc="-5" dirty="0">
                <a:solidFill>
                  <a:srgbClr val="775F54"/>
                </a:solidFill>
                <a:latin typeface="Arial"/>
                <a:cs typeface="Arial"/>
              </a:rPr>
              <a:t>8085 </a:t>
            </a:r>
            <a:r>
              <a:rPr sz="1400" spc="-95" dirty="0">
                <a:solidFill>
                  <a:srgbClr val="775F54"/>
                </a:solidFill>
                <a:latin typeface="Arial"/>
                <a:cs typeface="Arial"/>
              </a:rPr>
              <a:t>Instruction</a:t>
            </a:r>
            <a:r>
              <a:rPr sz="1400" spc="-130" dirty="0">
                <a:solidFill>
                  <a:srgbClr val="775F54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775F54"/>
                </a:solidFill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5800" y="1524000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ADD R</a:t>
            </a:r>
            <a:r>
              <a:rPr lang="en-US" dirty="0"/>
              <a:t> 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2101334"/>
            <a:ext cx="312777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  <a:cs typeface="Arial" pitchFamily="34" charset="0"/>
              </a:rPr>
              <a:t>R = A, B, C, D, E, H, L, or M</a:t>
            </a:r>
            <a:r>
              <a:rPr kumimoji="0" lang="x-none" altLang="x-none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2487123"/>
              </p:ext>
            </p:extLst>
          </p:nvPr>
        </p:nvGraphicFramePr>
        <p:xfrm>
          <a:off x="304800" y="3733800"/>
          <a:ext cx="7364412" cy="1097280"/>
        </p:xfrm>
        <a:graphic>
          <a:graphicData uri="http://schemas.openxmlformats.org/drawingml/2006/table">
            <a:tbl>
              <a:tblPr/>
              <a:tblGrid>
                <a:gridCol w="2454804"/>
                <a:gridCol w="2454804"/>
                <a:gridCol w="2454804"/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Before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After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(E)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03H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03H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(A)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02H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05H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645724" y="2875095"/>
            <a:ext cx="891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ADD E</a:t>
            </a:r>
            <a:r>
              <a:rPr lang="en-US" dirty="0"/>
              <a:t>.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146414015"/>
              </p:ext>
            </p:extLst>
          </p:nvPr>
        </p:nvGraphicFramePr>
        <p:xfrm>
          <a:off x="304800" y="5257800"/>
          <a:ext cx="8458200" cy="1005840"/>
        </p:xfrm>
        <a:graphic>
          <a:graphicData uri="http://schemas.openxmlformats.org/drawingml/2006/table">
            <a:tbl>
              <a:tblPr/>
              <a:tblGrid>
                <a:gridCol w="1572718"/>
                <a:gridCol w="1942199"/>
                <a:gridCol w="1988067"/>
                <a:gridCol w="2955216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Address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Hex Codes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Mnemonic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Comment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2004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83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 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Accumulator = Accumulator + Register 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554513" y="6248400"/>
            <a:ext cx="1965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1-Byte instruction. </a:t>
            </a:r>
          </a:p>
        </p:txBody>
      </p:sp>
    </p:spTree>
    <p:extLst>
      <p:ext uri="{BB962C8B-B14F-4D97-AF65-F5344CB8AC3E}">
        <p14:creationId xmlns:p14="http://schemas.microsoft.com/office/powerpoint/2010/main" xmlns="" val="385037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10242" name="Picture 2" descr="AD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19199" y="304800"/>
            <a:ext cx="6095999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79681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4200" y="609520"/>
            <a:ext cx="7482861" cy="45307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26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1834" y="6327830"/>
            <a:ext cx="1428750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sz="1400" spc="-5" dirty="0">
                <a:solidFill>
                  <a:srgbClr val="775F54"/>
                </a:solidFill>
                <a:latin typeface="Arial"/>
                <a:cs typeface="Arial"/>
              </a:rPr>
              <a:t>8085 </a:t>
            </a:r>
            <a:r>
              <a:rPr sz="1400" spc="-95" dirty="0">
                <a:solidFill>
                  <a:srgbClr val="775F54"/>
                </a:solidFill>
                <a:latin typeface="Arial"/>
                <a:cs typeface="Arial"/>
              </a:rPr>
              <a:t>Instruction</a:t>
            </a:r>
            <a:r>
              <a:rPr sz="1400" spc="-130" dirty="0">
                <a:solidFill>
                  <a:srgbClr val="775F54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775F54"/>
                </a:solidFill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776411"/>
            <a:ext cx="7580283" cy="45306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14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1834" y="6327830"/>
            <a:ext cx="1428750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sz="1400" spc="-5" dirty="0">
                <a:solidFill>
                  <a:srgbClr val="775F54"/>
                </a:solidFill>
                <a:latin typeface="Arial"/>
                <a:cs typeface="Arial"/>
              </a:rPr>
              <a:t>8085 </a:t>
            </a:r>
            <a:r>
              <a:rPr sz="1400" spc="-95" dirty="0">
                <a:solidFill>
                  <a:srgbClr val="775F54"/>
                </a:solidFill>
                <a:latin typeface="Arial"/>
                <a:cs typeface="Arial"/>
              </a:rPr>
              <a:t>Instruction</a:t>
            </a:r>
            <a:r>
              <a:rPr sz="1400" spc="-130" dirty="0">
                <a:solidFill>
                  <a:srgbClr val="775F54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775F54"/>
                </a:solidFill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896502632"/>
              </p:ext>
            </p:extLst>
          </p:nvPr>
        </p:nvGraphicFramePr>
        <p:xfrm>
          <a:off x="536575" y="2127726"/>
          <a:ext cx="7364412" cy="1737360"/>
        </p:xfrm>
        <a:graphic>
          <a:graphicData uri="http://schemas.openxmlformats.org/drawingml/2006/table">
            <a:tbl>
              <a:tblPr/>
              <a:tblGrid>
                <a:gridCol w="2454804"/>
                <a:gridCol w="2454804"/>
                <a:gridCol w="2454804"/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Before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After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(E)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(A)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A0H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B1H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(F)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Cy=1, Other flag bits may have any value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Cy=0,AC=0,Z=0,P=1,S=1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855439730"/>
              </p:ext>
            </p:extLst>
          </p:nvPr>
        </p:nvGraphicFramePr>
        <p:xfrm>
          <a:off x="381000" y="4419600"/>
          <a:ext cx="8458200" cy="1005840"/>
        </p:xfrm>
        <a:graphic>
          <a:graphicData uri="http://schemas.openxmlformats.org/drawingml/2006/table">
            <a:tbl>
              <a:tblPr/>
              <a:tblGrid>
                <a:gridCol w="1572718"/>
                <a:gridCol w="1942199"/>
                <a:gridCol w="1988067"/>
                <a:gridCol w="2955216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Address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Hex Codes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Mnemonic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Comment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2005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ADC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Accumulator = Accumulator + E Register + Cy Flag Bit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457200" y="5867400"/>
            <a:ext cx="1965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1-Byte instruction. </a:t>
            </a:r>
          </a:p>
        </p:txBody>
      </p:sp>
    </p:spTree>
    <p:extLst>
      <p:ext uri="{BB962C8B-B14F-4D97-AF65-F5344CB8AC3E}">
        <p14:creationId xmlns:p14="http://schemas.microsoft.com/office/powerpoint/2010/main" xmlns="" val="426902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12290" name="Picture 2" descr="AD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400" y="381000"/>
            <a:ext cx="5943600" cy="631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894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7712" y="609520"/>
            <a:ext cx="7627845" cy="45307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27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1834" y="6327830"/>
            <a:ext cx="1428750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sz="1400" spc="-5" dirty="0">
                <a:solidFill>
                  <a:srgbClr val="775F54"/>
                </a:solidFill>
                <a:latin typeface="Arial"/>
                <a:cs typeface="Arial"/>
              </a:rPr>
              <a:t>8085 </a:t>
            </a:r>
            <a:r>
              <a:rPr sz="1400" spc="-95" dirty="0">
                <a:solidFill>
                  <a:srgbClr val="775F54"/>
                </a:solidFill>
                <a:latin typeface="Arial"/>
                <a:cs typeface="Arial"/>
              </a:rPr>
              <a:t>Instruction</a:t>
            </a:r>
            <a:r>
              <a:rPr sz="1400" spc="-130" dirty="0">
                <a:solidFill>
                  <a:srgbClr val="775F54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775F54"/>
                </a:solidFill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536575" y="2447766"/>
          <a:ext cx="7364412" cy="1097280"/>
        </p:xfrm>
        <a:graphic>
          <a:graphicData uri="http://schemas.openxmlformats.org/drawingml/2006/table">
            <a:tbl>
              <a:tblPr/>
              <a:tblGrid>
                <a:gridCol w="2454804"/>
                <a:gridCol w="2454804"/>
                <a:gridCol w="2454804"/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Before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After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(A)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02H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05H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Flag Register (F)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Any values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CY=0,AC=0,S=0,P=1,Z=0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36575" y="24479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36575" y="2447766"/>
          <a:ext cx="7364412" cy="1097280"/>
        </p:xfrm>
        <a:graphic>
          <a:graphicData uri="http://schemas.openxmlformats.org/drawingml/2006/table">
            <a:tbl>
              <a:tblPr/>
              <a:tblGrid>
                <a:gridCol w="2454804"/>
                <a:gridCol w="2454804"/>
                <a:gridCol w="2454804"/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Before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After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(A)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02H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05H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Flag Register (F)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Any values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CY=0,AC=0,S=0,P=1,Z=0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36575" y="24479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36575" y="2447766"/>
          <a:ext cx="7364412" cy="1097280"/>
        </p:xfrm>
        <a:graphic>
          <a:graphicData uri="http://schemas.openxmlformats.org/drawingml/2006/table">
            <a:tbl>
              <a:tblPr/>
              <a:tblGrid>
                <a:gridCol w="2454804"/>
                <a:gridCol w="2454804"/>
                <a:gridCol w="2454804"/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Before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After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(A)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02H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05H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Flag Register (F)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Any values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CY=0,AC=0,S=0,P=1,Z=0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536575" y="24479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1000" y="1828800"/>
            <a:ext cx="1016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ADI 03H</a:t>
            </a:r>
            <a:r>
              <a:rPr lang="en-US" dirty="0"/>
              <a:t> 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536575" y="2447766"/>
          <a:ext cx="7364412" cy="1097280"/>
        </p:xfrm>
        <a:graphic>
          <a:graphicData uri="http://schemas.openxmlformats.org/drawingml/2006/table">
            <a:tbl>
              <a:tblPr/>
              <a:tblGrid>
                <a:gridCol w="2454804"/>
                <a:gridCol w="2454804"/>
                <a:gridCol w="2454804"/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Before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After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(A)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02H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05H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Flag Register (F)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Any values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CY=0,AC=0,S=0,P=1,Z=0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93784991"/>
              </p:ext>
            </p:extLst>
          </p:nvPr>
        </p:nvGraphicFramePr>
        <p:xfrm>
          <a:off x="228600" y="4191001"/>
          <a:ext cx="8153400" cy="1615439"/>
        </p:xfrm>
        <a:graphic>
          <a:graphicData uri="http://schemas.openxmlformats.org/drawingml/2006/table">
            <a:tbl>
              <a:tblPr/>
              <a:tblGrid>
                <a:gridCol w="1516043"/>
                <a:gridCol w="1872210"/>
                <a:gridCol w="1916425"/>
                <a:gridCol w="2848722"/>
              </a:tblGrid>
              <a:tr h="60959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Address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Hex Codes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Mnemonic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Comment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2002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ADI 03H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Accumulator = Accumulator + Operand 03H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2003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operand 03H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536575" y="20367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575" y="5943600"/>
            <a:ext cx="1907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2-Byte instruction </a:t>
            </a:r>
          </a:p>
        </p:txBody>
      </p:sp>
    </p:spTree>
    <p:extLst>
      <p:ext uri="{BB962C8B-B14F-4D97-AF65-F5344CB8AC3E}">
        <p14:creationId xmlns:p14="http://schemas.microsoft.com/office/powerpoint/2010/main" xmlns="" val="351446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14338" name="Picture 2" descr="AD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8140" y="533400"/>
            <a:ext cx="863106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66119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533268"/>
            <a:ext cx="7384199" cy="45306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28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1834" y="6327830"/>
            <a:ext cx="1428750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sz="1400" spc="-5" dirty="0">
                <a:solidFill>
                  <a:srgbClr val="775F54"/>
                </a:solidFill>
                <a:latin typeface="Arial"/>
                <a:cs typeface="Arial"/>
              </a:rPr>
              <a:t>8085 </a:t>
            </a:r>
            <a:r>
              <a:rPr sz="1400" spc="-95" dirty="0">
                <a:solidFill>
                  <a:srgbClr val="775F54"/>
                </a:solidFill>
                <a:latin typeface="Arial"/>
                <a:cs typeface="Arial"/>
              </a:rPr>
              <a:t>Instruction</a:t>
            </a:r>
            <a:r>
              <a:rPr sz="1400" spc="-130" dirty="0">
                <a:solidFill>
                  <a:srgbClr val="775F54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775F54"/>
                </a:solidFill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594344312"/>
              </p:ext>
            </p:extLst>
          </p:nvPr>
        </p:nvGraphicFramePr>
        <p:xfrm>
          <a:off x="533400" y="2133600"/>
          <a:ext cx="7364412" cy="1371600"/>
        </p:xfrm>
        <a:graphic>
          <a:graphicData uri="http://schemas.openxmlformats.org/drawingml/2006/table">
            <a:tbl>
              <a:tblPr/>
              <a:tblGrid>
                <a:gridCol w="2454804"/>
                <a:gridCol w="2454804"/>
                <a:gridCol w="2454804"/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Before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After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(A)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10H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BCH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(F)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Cy=1 Other flag bits=any values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Cy=0,AC=0,S=1,P=0,Z=0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381000" y="1600200"/>
            <a:ext cx="102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ACI ABH</a:t>
            </a:r>
            <a:r>
              <a:rPr lang="en-US" dirty="0"/>
              <a:t>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612268888"/>
              </p:ext>
            </p:extLst>
          </p:nvPr>
        </p:nvGraphicFramePr>
        <p:xfrm>
          <a:off x="228600" y="3962400"/>
          <a:ext cx="8458200" cy="1371600"/>
        </p:xfrm>
        <a:graphic>
          <a:graphicData uri="http://schemas.openxmlformats.org/drawingml/2006/table">
            <a:tbl>
              <a:tblPr/>
              <a:tblGrid>
                <a:gridCol w="1572718"/>
                <a:gridCol w="1942199"/>
                <a:gridCol w="1988067"/>
                <a:gridCol w="2955216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Address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Hex Codes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Mnemonic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Comment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2003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ACI AB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Accumulator = Accumulator + ABH Operand + Cy Flag Bit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2004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Operand ABH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3370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16386" name="Picture 2" descr="ACI AB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3399" y="118214"/>
            <a:ext cx="8512759" cy="559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33399" y="5765104"/>
            <a:ext cx="79248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 this instruction </a:t>
            </a:r>
            <a:r>
              <a:rPr lang="en-US" b="1" dirty="0"/>
              <a:t>ACI ABH</a:t>
            </a:r>
            <a:r>
              <a:rPr lang="en-US" dirty="0"/>
              <a:t> requires 2-Bytes, 2-Machine Cycles (</a:t>
            </a:r>
            <a:r>
              <a:rPr lang="en-US" dirty="0" err="1"/>
              <a:t>Opcode</a:t>
            </a:r>
            <a:r>
              <a:rPr lang="en-US" dirty="0"/>
              <a:t> Fetch, Memory Read) and 7 T-States for execution as shown in the timing diagram. </a:t>
            </a:r>
          </a:p>
        </p:txBody>
      </p:sp>
    </p:spTree>
    <p:extLst>
      <p:ext uri="{BB962C8B-B14F-4D97-AF65-F5344CB8AC3E}">
        <p14:creationId xmlns:p14="http://schemas.microsoft.com/office/powerpoint/2010/main" xmlns="" val="20281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0737" y="609706"/>
            <a:ext cx="7493259" cy="45306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29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1834" y="6327830"/>
            <a:ext cx="1428750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sz="1400" spc="-5" dirty="0">
                <a:solidFill>
                  <a:srgbClr val="775F54"/>
                </a:solidFill>
                <a:latin typeface="Arial"/>
                <a:cs typeface="Arial"/>
              </a:rPr>
              <a:t>8085 </a:t>
            </a:r>
            <a:r>
              <a:rPr sz="1400" spc="-95" dirty="0">
                <a:solidFill>
                  <a:srgbClr val="775F54"/>
                </a:solidFill>
                <a:latin typeface="Arial"/>
                <a:cs typeface="Arial"/>
              </a:rPr>
              <a:t>Instruction</a:t>
            </a:r>
            <a:r>
              <a:rPr sz="1400" spc="-130" dirty="0">
                <a:solidFill>
                  <a:srgbClr val="775F54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775F54"/>
                </a:solidFill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1600200"/>
            <a:ext cx="846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DAD B</a:t>
            </a:r>
            <a:r>
              <a:rPr lang="en-US" dirty="0"/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152400" y="6248400"/>
            <a:ext cx="1907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1-Byte instruction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422012456"/>
              </p:ext>
            </p:extLst>
          </p:nvPr>
        </p:nvGraphicFramePr>
        <p:xfrm>
          <a:off x="536574" y="2127726"/>
          <a:ext cx="8226426" cy="1463040"/>
        </p:xfrm>
        <a:graphic>
          <a:graphicData uri="http://schemas.openxmlformats.org/drawingml/2006/table">
            <a:tbl>
              <a:tblPr/>
              <a:tblGrid>
                <a:gridCol w="1163006"/>
                <a:gridCol w="2284225"/>
                <a:gridCol w="4779195"/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Before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After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(HL)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4050H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80B0H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(BC)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4060H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4060H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(F)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Any values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Cy=0, no change on other flag bits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609022740"/>
              </p:ext>
            </p:extLst>
          </p:nvPr>
        </p:nvGraphicFramePr>
        <p:xfrm>
          <a:off x="409430" y="4038600"/>
          <a:ext cx="7364412" cy="731520"/>
        </p:xfrm>
        <a:graphic>
          <a:graphicData uri="http://schemas.openxmlformats.org/drawingml/2006/table">
            <a:tbl>
              <a:tblPr/>
              <a:tblGrid>
                <a:gridCol w="1841103"/>
                <a:gridCol w="1841103"/>
                <a:gridCol w="1841103"/>
                <a:gridCol w="1841103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Address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Hex Codes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Mnemonic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Comment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2006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DAD 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HL = HL + BC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63560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410377638"/>
              </p:ext>
            </p:extLst>
          </p:nvPr>
        </p:nvGraphicFramePr>
        <p:xfrm>
          <a:off x="533400" y="4572000"/>
          <a:ext cx="8001000" cy="1828800"/>
        </p:xfrm>
        <a:graphic>
          <a:graphicData uri="http://schemas.openxmlformats.org/drawingml/2006/table">
            <a:tbl>
              <a:tblPr/>
              <a:tblGrid>
                <a:gridCol w="2000250"/>
                <a:gridCol w="2000250"/>
                <a:gridCol w="2000250"/>
                <a:gridCol w="2000250"/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>
                          <a:effectLst/>
                        </a:rPr>
                        <a:t>Address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effectLst/>
                        </a:rPr>
                        <a:t>Hex Codes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effectLst/>
                        </a:rPr>
                        <a:t>Mnemonic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effectLst/>
                        </a:rPr>
                        <a:t>Comment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2008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MOV E, 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Comment E &lt;- Content of the memory location pointed by HL register pair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616257667"/>
              </p:ext>
            </p:extLst>
          </p:nvPr>
        </p:nvGraphicFramePr>
        <p:xfrm>
          <a:off x="536575" y="2285999"/>
          <a:ext cx="7364412" cy="1463040"/>
        </p:xfrm>
        <a:graphic>
          <a:graphicData uri="http://schemas.openxmlformats.org/drawingml/2006/table">
            <a:tbl>
              <a:tblPr/>
              <a:tblGrid>
                <a:gridCol w="2454804"/>
                <a:gridCol w="2454804"/>
                <a:gridCol w="2454804"/>
              </a:tblGrid>
              <a:tr h="344646">
                <a:tc>
                  <a:txBody>
                    <a:bodyPr/>
                    <a:lstStyle/>
                    <a:p>
                      <a:pPr algn="ctr"/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>
                          <a:effectLst/>
                        </a:rPr>
                        <a:t>Before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effectLst/>
                        </a:rPr>
                        <a:t>After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(E)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DBH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AAH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(HL)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4050H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4050H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(4050H)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AAH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AAH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391002" y="6248400"/>
            <a:ext cx="842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1-Byte </a:t>
            </a:r>
          </a:p>
        </p:txBody>
      </p:sp>
      <p:sp>
        <p:nvSpPr>
          <p:cNvPr id="8" name="Rectangle 7"/>
          <p:cNvSpPr/>
          <p:nvPr/>
        </p:nvSpPr>
        <p:spPr>
          <a:xfrm>
            <a:off x="605947" y="1752600"/>
            <a:ext cx="1206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MOV E, 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140419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18436" name="Picture 4" descr="https://i0.wp.com/technobyte.org/wp-content/uploads/2020/06/DAD-timing-diagram.jpg?resize=493%2C493&amp;ssl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2858" y="7307"/>
            <a:ext cx="6004142" cy="600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04800" y="6135469"/>
            <a:ext cx="84425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 this instruction </a:t>
            </a:r>
            <a:r>
              <a:rPr lang="en-US" b="1" dirty="0"/>
              <a:t>DAD B</a:t>
            </a:r>
            <a:r>
              <a:rPr lang="en-US" dirty="0"/>
              <a:t> requires 1-Byte, 3 Machine Cycle (</a:t>
            </a:r>
            <a:r>
              <a:rPr lang="en-US" dirty="0" err="1"/>
              <a:t>Opcode</a:t>
            </a:r>
            <a:r>
              <a:rPr lang="en-US" dirty="0"/>
              <a:t> Fetch, Bus Idle, Bus Idle) and 10 T-States for execution as shown in the timing diagram </a:t>
            </a:r>
          </a:p>
        </p:txBody>
      </p:sp>
    </p:spTree>
    <p:extLst>
      <p:ext uri="{BB962C8B-B14F-4D97-AF65-F5344CB8AC3E}">
        <p14:creationId xmlns:p14="http://schemas.microsoft.com/office/powerpoint/2010/main" xmlns="" val="8484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837" y="609659"/>
            <a:ext cx="7669245" cy="45306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30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1834" y="6327830"/>
            <a:ext cx="1428750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sz="1400" spc="-5" dirty="0">
                <a:solidFill>
                  <a:srgbClr val="775F54"/>
                </a:solidFill>
                <a:latin typeface="Arial"/>
                <a:cs typeface="Arial"/>
              </a:rPr>
              <a:t>8085 </a:t>
            </a:r>
            <a:r>
              <a:rPr sz="1400" spc="-95" dirty="0">
                <a:solidFill>
                  <a:srgbClr val="775F54"/>
                </a:solidFill>
                <a:latin typeface="Arial"/>
                <a:cs typeface="Arial"/>
              </a:rPr>
              <a:t>Instruction</a:t>
            </a:r>
            <a:r>
              <a:rPr sz="1400" spc="-130" dirty="0">
                <a:solidFill>
                  <a:srgbClr val="775F54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775F54"/>
                </a:solidFill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04800" y="1676400"/>
            <a:ext cx="792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SUB E</a:t>
            </a:r>
            <a:r>
              <a:rPr lang="en-US" dirty="0"/>
              <a:t>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450280281"/>
              </p:ext>
            </p:extLst>
          </p:nvPr>
        </p:nvGraphicFramePr>
        <p:xfrm>
          <a:off x="536575" y="2264886"/>
          <a:ext cx="7997824" cy="1463040"/>
        </p:xfrm>
        <a:graphic>
          <a:graphicData uri="http://schemas.openxmlformats.org/drawingml/2006/table">
            <a:tbl>
              <a:tblPr/>
              <a:tblGrid>
                <a:gridCol w="982309"/>
                <a:gridCol w="2344614"/>
                <a:gridCol w="4670901"/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Before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After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(A)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ABH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DEH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(E)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CDH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CDH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(F)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Any values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Cy=1,AC=0,S=1,P=1,Z=0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32053750"/>
              </p:ext>
            </p:extLst>
          </p:nvPr>
        </p:nvGraphicFramePr>
        <p:xfrm>
          <a:off x="304800" y="4114800"/>
          <a:ext cx="8153400" cy="1005840"/>
        </p:xfrm>
        <a:graphic>
          <a:graphicData uri="http://schemas.openxmlformats.org/drawingml/2006/table">
            <a:tbl>
              <a:tblPr/>
              <a:tblGrid>
                <a:gridCol w="1436153"/>
                <a:gridCol w="1773550"/>
                <a:gridCol w="1815435"/>
                <a:gridCol w="312826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Address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Hex Codes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Mnemonic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Comment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2004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93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SUB 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Accumulator = Accumulator + 2’s Complement of 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59114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20482" name="Picture 2" descr="SUB 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1000" y="73823"/>
            <a:ext cx="5715000" cy="604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-18789" y="6120866"/>
            <a:ext cx="891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 this instruction </a:t>
            </a:r>
            <a:r>
              <a:rPr lang="en-US" b="1" dirty="0"/>
              <a:t>SUB E</a:t>
            </a:r>
            <a:r>
              <a:rPr lang="en-US" dirty="0"/>
              <a:t> requires 1-Byte, 1 Machine Cycles (</a:t>
            </a:r>
            <a:r>
              <a:rPr lang="en-US" dirty="0" err="1"/>
              <a:t>Opcode</a:t>
            </a:r>
            <a:r>
              <a:rPr lang="en-US" dirty="0"/>
              <a:t> Fetch) and 4 T-States for execution as shown in the timing diagram. </a:t>
            </a:r>
          </a:p>
        </p:txBody>
      </p:sp>
    </p:spTree>
    <p:extLst>
      <p:ext uri="{BB962C8B-B14F-4D97-AF65-F5344CB8AC3E}">
        <p14:creationId xmlns:p14="http://schemas.microsoft.com/office/powerpoint/2010/main" xmlns="" val="92921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7550" y="650913"/>
            <a:ext cx="7698989" cy="45306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31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1834" y="6327830"/>
            <a:ext cx="1428750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sz="1400" spc="-5" dirty="0">
                <a:solidFill>
                  <a:srgbClr val="775F54"/>
                </a:solidFill>
                <a:latin typeface="Arial"/>
                <a:cs typeface="Arial"/>
              </a:rPr>
              <a:t>8085 </a:t>
            </a:r>
            <a:r>
              <a:rPr sz="1400" spc="-95" dirty="0">
                <a:solidFill>
                  <a:srgbClr val="775F54"/>
                </a:solidFill>
                <a:latin typeface="Arial"/>
                <a:cs typeface="Arial"/>
              </a:rPr>
              <a:t>Instruction</a:t>
            </a:r>
            <a:r>
              <a:rPr sz="1400" spc="-130" dirty="0">
                <a:solidFill>
                  <a:srgbClr val="775F54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775F54"/>
                </a:solidFill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28600" y="1524000"/>
            <a:ext cx="7713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SBB E</a:t>
            </a:r>
            <a:r>
              <a:rPr lang="en-US" dirty="0"/>
              <a:t>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416934359"/>
              </p:ext>
            </p:extLst>
          </p:nvPr>
        </p:nvGraphicFramePr>
        <p:xfrm>
          <a:off x="536574" y="2127726"/>
          <a:ext cx="8302625" cy="1463040"/>
        </p:xfrm>
        <a:graphic>
          <a:graphicData uri="http://schemas.openxmlformats.org/drawingml/2006/table">
            <a:tbl>
              <a:tblPr/>
              <a:tblGrid>
                <a:gridCol w="706674"/>
                <a:gridCol w="4235699"/>
                <a:gridCol w="3360252"/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Before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After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(E)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13H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13H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(A)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44H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30H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(F)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Cy=1, other flag bits=any value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Cy=0, AC=1,S=0,P=1,Z=0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297574624"/>
              </p:ext>
            </p:extLst>
          </p:nvPr>
        </p:nvGraphicFramePr>
        <p:xfrm>
          <a:off x="533400" y="3886200"/>
          <a:ext cx="8001000" cy="731520"/>
        </p:xfrm>
        <a:graphic>
          <a:graphicData uri="http://schemas.openxmlformats.org/drawingml/2006/table">
            <a:tbl>
              <a:tblPr/>
              <a:tblGrid>
                <a:gridCol w="1206401"/>
                <a:gridCol w="1489822"/>
                <a:gridCol w="1525006"/>
                <a:gridCol w="3779771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Address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Hex Codes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Mnemonic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Comment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2005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9B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SBB 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register = A register – E register – 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924808" y="5334000"/>
            <a:ext cx="1907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1-Byte instruction </a:t>
            </a:r>
          </a:p>
        </p:txBody>
      </p:sp>
    </p:spTree>
    <p:extLst>
      <p:ext uri="{BB962C8B-B14F-4D97-AF65-F5344CB8AC3E}">
        <p14:creationId xmlns:p14="http://schemas.microsoft.com/office/powerpoint/2010/main" xmlns="" val="392248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22530" name="Picture 2" descr="SBB 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4800"/>
            <a:ext cx="5715000" cy="606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5658" y="6248400"/>
            <a:ext cx="8839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 this instruction </a:t>
            </a:r>
            <a:r>
              <a:rPr lang="en-US" b="1" dirty="0"/>
              <a:t>SBB E</a:t>
            </a:r>
            <a:r>
              <a:rPr lang="en-US" dirty="0"/>
              <a:t> requires 1-Byte, 1-Machine Cycle (</a:t>
            </a:r>
            <a:r>
              <a:rPr lang="en-US" dirty="0" err="1"/>
              <a:t>Opcode</a:t>
            </a:r>
            <a:r>
              <a:rPr lang="en-US" dirty="0"/>
              <a:t> Fetch) and 4 T-States for execution as shown in the timing diagram. </a:t>
            </a:r>
          </a:p>
        </p:txBody>
      </p:sp>
    </p:spTree>
    <p:extLst>
      <p:ext uri="{BB962C8B-B14F-4D97-AF65-F5344CB8AC3E}">
        <p14:creationId xmlns:p14="http://schemas.microsoft.com/office/powerpoint/2010/main" xmlns="" val="367900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650743"/>
            <a:ext cx="7328020" cy="45306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32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1834" y="6327830"/>
            <a:ext cx="1428750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sz="1400" spc="-5" dirty="0">
                <a:solidFill>
                  <a:srgbClr val="775F54"/>
                </a:solidFill>
                <a:latin typeface="Arial"/>
                <a:cs typeface="Arial"/>
              </a:rPr>
              <a:t>8085 </a:t>
            </a:r>
            <a:r>
              <a:rPr sz="1400" spc="-95" dirty="0">
                <a:solidFill>
                  <a:srgbClr val="775F54"/>
                </a:solidFill>
                <a:latin typeface="Arial"/>
                <a:cs typeface="Arial"/>
              </a:rPr>
              <a:t>Instruction</a:t>
            </a:r>
            <a:r>
              <a:rPr sz="1400" spc="-130" dirty="0">
                <a:solidFill>
                  <a:srgbClr val="775F54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775F54"/>
                </a:solidFill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1600200"/>
            <a:ext cx="1003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SUI ABH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36575" y="2447766"/>
          <a:ext cx="7364412" cy="1097280"/>
        </p:xfrm>
        <a:graphic>
          <a:graphicData uri="http://schemas.openxmlformats.org/drawingml/2006/table">
            <a:tbl>
              <a:tblPr/>
              <a:tblGrid>
                <a:gridCol w="2454804"/>
                <a:gridCol w="2454804"/>
                <a:gridCol w="2454804"/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Before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After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(A)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CDH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22H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(F)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Any values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Cy=0,AC=1,S=0,P=1,Z=0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264263720"/>
              </p:ext>
            </p:extLst>
          </p:nvPr>
        </p:nvGraphicFramePr>
        <p:xfrm>
          <a:off x="499812" y="3962400"/>
          <a:ext cx="7364412" cy="1920240"/>
        </p:xfrm>
        <a:graphic>
          <a:graphicData uri="http://schemas.openxmlformats.org/drawingml/2006/table">
            <a:tbl>
              <a:tblPr/>
              <a:tblGrid>
                <a:gridCol w="1841103"/>
                <a:gridCol w="1841103"/>
                <a:gridCol w="1841103"/>
                <a:gridCol w="1841103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Address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Hex Codes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Mnemonic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Comment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2002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SUI ABH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Accumulator = Accumulator + 2’s Complement of ABH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2003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Operand ABH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609600" y="6400800"/>
            <a:ext cx="1907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2-Byte instruction </a:t>
            </a:r>
          </a:p>
        </p:txBody>
      </p:sp>
    </p:spTree>
    <p:extLst>
      <p:ext uri="{BB962C8B-B14F-4D97-AF65-F5344CB8AC3E}">
        <p14:creationId xmlns:p14="http://schemas.microsoft.com/office/powerpoint/2010/main" xmlns="" val="406962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24578" name="Picture 2" descr="SUI AB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8667708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29284" y="6019800"/>
            <a:ext cx="8001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requires </a:t>
            </a:r>
            <a:r>
              <a:rPr lang="en-US" dirty="0"/>
              <a:t>2-Bytes, 2-Machine Cycles (</a:t>
            </a:r>
            <a:r>
              <a:rPr lang="en-US" dirty="0" err="1"/>
              <a:t>Opcode</a:t>
            </a:r>
            <a:r>
              <a:rPr lang="en-US" dirty="0"/>
              <a:t> Fetch, Memory Read) and 7 T-States for execution as shown in the timing diagram. </a:t>
            </a:r>
          </a:p>
        </p:txBody>
      </p:sp>
    </p:spTree>
    <p:extLst>
      <p:ext uri="{BB962C8B-B14F-4D97-AF65-F5344CB8AC3E}">
        <p14:creationId xmlns:p14="http://schemas.microsoft.com/office/powerpoint/2010/main" xmlns="" val="300984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194" name="Picture 2" descr="Mov 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1000"/>
            <a:ext cx="8610600" cy="558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8031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5012" y="650960"/>
            <a:ext cx="7654403" cy="45305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33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1834" y="6327830"/>
            <a:ext cx="1428750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sz="1400" spc="-5" dirty="0">
                <a:solidFill>
                  <a:srgbClr val="775F54"/>
                </a:solidFill>
                <a:latin typeface="Arial"/>
                <a:cs typeface="Arial"/>
              </a:rPr>
              <a:t>8085 </a:t>
            </a:r>
            <a:r>
              <a:rPr sz="1400" spc="-95" dirty="0">
                <a:solidFill>
                  <a:srgbClr val="775F54"/>
                </a:solidFill>
                <a:latin typeface="Arial"/>
                <a:cs typeface="Arial"/>
              </a:rPr>
              <a:t>Instruction</a:t>
            </a:r>
            <a:r>
              <a:rPr sz="1400" spc="-130" dirty="0">
                <a:solidFill>
                  <a:srgbClr val="775F54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775F54"/>
                </a:solidFill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04800" y="1752600"/>
            <a:ext cx="970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SBI 13H</a:t>
            </a:r>
            <a:r>
              <a:rPr lang="en-US" dirty="0"/>
              <a:t>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36575" y="2310606"/>
          <a:ext cx="7364412" cy="1371600"/>
        </p:xfrm>
        <a:graphic>
          <a:graphicData uri="http://schemas.openxmlformats.org/drawingml/2006/table">
            <a:tbl>
              <a:tblPr/>
              <a:tblGrid>
                <a:gridCol w="2454804"/>
                <a:gridCol w="2454804"/>
                <a:gridCol w="2454804"/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Before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After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(A)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44H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30H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(F)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Cy=1, other flag bits=any value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Cy=0, AC=1,S=0,P=1,Z=0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270642247"/>
              </p:ext>
            </p:extLst>
          </p:nvPr>
        </p:nvGraphicFramePr>
        <p:xfrm>
          <a:off x="457200" y="3962400"/>
          <a:ext cx="8382001" cy="1097280"/>
        </p:xfrm>
        <a:graphic>
          <a:graphicData uri="http://schemas.openxmlformats.org/drawingml/2006/table">
            <a:tbl>
              <a:tblPr/>
              <a:tblGrid>
                <a:gridCol w="1208291"/>
                <a:gridCol w="1492156"/>
                <a:gridCol w="1527396"/>
                <a:gridCol w="4154158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Address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Hex Codes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Mnemonic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Comment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2003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SBI 13H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A register = A register – 13H – 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2004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13H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87264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26626" name="Picture 2" descr="SBI 13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5575" y="381000"/>
            <a:ext cx="868615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21128" y="6096000"/>
            <a:ext cx="85312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 this instruction </a:t>
            </a:r>
            <a:r>
              <a:rPr lang="en-US" b="1" dirty="0"/>
              <a:t>SBI 13H</a:t>
            </a:r>
            <a:r>
              <a:rPr lang="en-US" dirty="0"/>
              <a:t> requires 2-Bytes, 2 Machine Cycles (</a:t>
            </a:r>
            <a:r>
              <a:rPr lang="en-US" dirty="0" err="1"/>
              <a:t>Opcode</a:t>
            </a:r>
            <a:r>
              <a:rPr lang="en-US" dirty="0"/>
              <a:t> Fetch, Memory Read) and 7 T-States for execution as shown in the timing diagram. </a:t>
            </a:r>
          </a:p>
        </p:txBody>
      </p:sp>
    </p:spTree>
    <p:extLst>
      <p:ext uri="{BB962C8B-B14F-4D97-AF65-F5344CB8AC3E}">
        <p14:creationId xmlns:p14="http://schemas.microsoft.com/office/powerpoint/2010/main" xmlns="" val="407563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5337" y="650935"/>
            <a:ext cx="7542393" cy="45306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34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1834" y="6327830"/>
            <a:ext cx="1428750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sz="1400" spc="-5" dirty="0">
                <a:solidFill>
                  <a:srgbClr val="775F54"/>
                </a:solidFill>
                <a:latin typeface="Arial"/>
                <a:cs typeface="Arial"/>
              </a:rPr>
              <a:t>8085 </a:t>
            </a:r>
            <a:r>
              <a:rPr sz="1400" spc="-95" dirty="0">
                <a:solidFill>
                  <a:srgbClr val="775F54"/>
                </a:solidFill>
                <a:latin typeface="Arial"/>
                <a:cs typeface="Arial"/>
              </a:rPr>
              <a:t>Instruction</a:t>
            </a:r>
            <a:r>
              <a:rPr sz="1400" spc="-130" dirty="0">
                <a:solidFill>
                  <a:srgbClr val="775F54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775F54"/>
                </a:solidFill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28600" y="1600200"/>
            <a:ext cx="835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INR M</a:t>
            </a:r>
            <a:r>
              <a:rPr lang="en-US" dirty="0"/>
              <a:t>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91985727"/>
              </p:ext>
            </p:extLst>
          </p:nvPr>
        </p:nvGraphicFramePr>
        <p:xfrm>
          <a:off x="380998" y="1990566"/>
          <a:ext cx="8229602" cy="1463040"/>
        </p:xfrm>
        <a:graphic>
          <a:graphicData uri="http://schemas.openxmlformats.org/drawingml/2006/table">
            <a:tbl>
              <a:tblPr/>
              <a:tblGrid>
                <a:gridCol w="2024966"/>
                <a:gridCol w="1361799"/>
                <a:gridCol w="4842837"/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Before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After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(HL)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4050H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4050H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(4050H)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05H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06H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Flag Register (F)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Any Value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Cy=no change</a:t>
                      </a:r>
                      <a:r>
                        <a:rPr lang="en-US" dirty="0" smtClean="0"/>
                        <a:t>, Ac=0,S=0,P=1,Z=0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093363281"/>
              </p:ext>
            </p:extLst>
          </p:nvPr>
        </p:nvGraphicFramePr>
        <p:xfrm>
          <a:off x="242170" y="3810000"/>
          <a:ext cx="8444630" cy="1280160"/>
        </p:xfrm>
        <a:graphic>
          <a:graphicData uri="http://schemas.openxmlformats.org/drawingml/2006/table">
            <a:tbl>
              <a:tblPr/>
              <a:tblGrid>
                <a:gridCol w="1096899"/>
                <a:gridCol w="1354595"/>
                <a:gridCol w="1386586"/>
                <a:gridCol w="460655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Address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Hex Codes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Mnemonic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Comment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2005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INR 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(HL) = (HL) + 1, i.e. 4050H memory locations content will be increased by 1 as HL register pair is having 16-bit address 4050H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30750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28674" name="Picture 2" descr="INR 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400" y="381000"/>
            <a:ext cx="8942564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52400" y="5181600"/>
            <a:ext cx="8763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 this instruction </a:t>
            </a:r>
            <a:r>
              <a:rPr lang="en-US" b="1" dirty="0"/>
              <a:t>INR M</a:t>
            </a:r>
            <a:r>
              <a:rPr lang="en-US" dirty="0"/>
              <a:t> requires 1-Byte, 3-Machine Cycles (</a:t>
            </a:r>
            <a:r>
              <a:rPr lang="en-US" dirty="0" err="1"/>
              <a:t>Opcode</a:t>
            </a:r>
            <a:r>
              <a:rPr lang="en-US" dirty="0"/>
              <a:t> Fetch, Memory Read, Memory Write) and 10 T-States for execution as shown in the timing diagram. </a:t>
            </a:r>
          </a:p>
        </p:txBody>
      </p:sp>
    </p:spTree>
    <p:extLst>
      <p:ext uri="{BB962C8B-B14F-4D97-AF65-F5344CB8AC3E}">
        <p14:creationId xmlns:p14="http://schemas.microsoft.com/office/powerpoint/2010/main" xmlns="" val="62476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1037" y="574559"/>
            <a:ext cx="7751136" cy="4530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35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1834" y="6327830"/>
            <a:ext cx="1428750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sz="1400" spc="-5" dirty="0">
                <a:solidFill>
                  <a:srgbClr val="775F54"/>
                </a:solidFill>
                <a:latin typeface="Arial"/>
                <a:cs typeface="Arial"/>
              </a:rPr>
              <a:t>8085 </a:t>
            </a:r>
            <a:r>
              <a:rPr sz="1400" spc="-95" dirty="0">
                <a:solidFill>
                  <a:srgbClr val="775F54"/>
                </a:solidFill>
                <a:latin typeface="Arial"/>
                <a:cs typeface="Arial"/>
              </a:rPr>
              <a:t>Instruction</a:t>
            </a:r>
            <a:r>
              <a:rPr sz="1400" spc="-130" dirty="0">
                <a:solidFill>
                  <a:srgbClr val="775F54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775F54"/>
                </a:solidFill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536575" y="2630646"/>
          <a:ext cx="7364412" cy="731520"/>
        </p:xfrm>
        <a:graphic>
          <a:graphicData uri="http://schemas.openxmlformats.org/drawingml/2006/table">
            <a:tbl>
              <a:tblPr/>
              <a:tblGrid>
                <a:gridCol w="2454804"/>
                <a:gridCol w="2454804"/>
                <a:gridCol w="2454804"/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Before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After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(BC)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4050H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4051H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0" y="1600200"/>
            <a:ext cx="760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INX B</a:t>
            </a:r>
            <a:r>
              <a:rPr lang="en-US" dirty="0"/>
              <a:t>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26471900"/>
              </p:ext>
            </p:extLst>
          </p:nvPr>
        </p:nvGraphicFramePr>
        <p:xfrm>
          <a:off x="533400" y="3886200"/>
          <a:ext cx="7364412" cy="731520"/>
        </p:xfrm>
        <a:graphic>
          <a:graphicData uri="http://schemas.openxmlformats.org/drawingml/2006/table">
            <a:tbl>
              <a:tblPr/>
              <a:tblGrid>
                <a:gridCol w="1841103"/>
                <a:gridCol w="1841103"/>
                <a:gridCol w="1841103"/>
                <a:gridCol w="1841103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Address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Hex Codes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Mnemonic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Comment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2003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INX 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BC = BC + 1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50891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30722" name="Picture 2" descr="INX 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4800" y="0"/>
            <a:ext cx="8323016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52400" y="6248400"/>
            <a:ext cx="8458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 this instruction </a:t>
            </a:r>
            <a:r>
              <a:rPr lang="en-US" b="1" dirty="0"/>
              <a:t>INX B</a:t>
            </a:r>
            <a:r>
              <a:rPr lang="en-US" dirty="0"/>
              <a:t> requires 1-Byte, 1-Machine Cycle (</a:t>
            </a:r>
            <a:r>
              <a:rPr lang="en-US" dirty="0" err="1"/>
              <a:t>Opcode</a:t>
            </a:r>
            <a:r>
              <a:rPr lang="en-US" dirty="0"/>
              <a:t> Fetch) and 6 T-States for execution as shown in the timing diagram. </a:t>
            </a:r>
          </a:p>
        </p:txBody>
      </p:sp>
    </p:spTree>
    <p:extLst>
      <p:ext uri="{BB962C8B-B14F-4D97-AF65-F5344CB8AC3E}">
        <p14:creationId xmlns:p14="http://schemas.microsoft.com/office/powerpoint/2010/main" xmlns="" val="370294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700" y="727074"/>
            <a:ext cx="7563995" cy="4530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36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1834" y="6327830"/>
            <a:ext cx="1428750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sz="1400" spc="-5" dirty="0">
                <a:solidFill>
                  <a:srgbClr val="775F54"/>
                </a:solidFill>
                <a:latin typeface="Arial"/>
                <a:cs typeface="Arial"/>
              </a:rPr>
              <a:t>8085 </a:t>
            </a:r>
            <a:r>
              <a:rPr sz="1400" spc="-95" dirty="0">
                <a:solidFill>
                  <a:srgbClr val="775F54"/>
                </a:solidFill>
                <a:latin typeface="Arial"/>
                <a:cs typeface="Arial"/>
              </a:rPr>
              <a:t>Instruction</a:t>
            </a:r>
            <a:r>
              <a:rPr sz="1400" spc="-130" dirty="0">
                <a:solidFill>
                  <a:srgbClr val="775F54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775F54"/>
                </a:solidFill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914400"/>
            <a:ext cx="7624826" cy="4530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15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1834" y="6327830"/>
            <a:ext cx="1428750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sz="1400" spc="-5" dirty="0">
                <a:solidFill>
                  <a:srgbClr val="775F54"/>
                </a:solidFill>
                <a:latin typeface="Arial"/>
                <a:cs typeface="Arial"/>
              </a:rPr>
              <a:t>8085 </a:t>
            </a:r>
            <a:r>
              <a:rPr sz="1400" spc="-95" dirty="0">
                <a:solidFill>
                  <a:srgbClr val="775F54"/>
                </a:solidFill>
                <a:latin typeface="Arial"/>
                <a:cs typeface="Arial"/>
              </a:rPr>
              <a:t>Instruction</a:t>
            </a:r>
            <a:r>
              <a:rPr sz="1400" spc="-130" dirty="0">
                <a:solidFill>
                  <a:srgbClr val="775F54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775F54"/>
                </a:solidFill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2400" y="1600200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DCR M</a:t>
            </a:r>
            <a:r>
              <a:rPr lang="en-US" dirty="0"/>
              <a:t>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776215208"/>
              </p:ext>
            </p:extLst>
          </p:nvPr>
        </p:nvGraphicFramePr>
        <p:xfrm>
          <a:off x="381000" y="2133600"/>
          <a:ext cx="7848600" cy="1463040"/>
        </p:xfrm>
        <a:graphic>
          <a:graphicData uri="http://schemas.openxmlformats.org/drawingml/2006/table">
            <a:tbl>
              <a:tblPr/>
              <a:tblGrid>
                <a:gridCol w="1156822"/>
                <a:gridCol w="1445469"/>
                <a:gridCol w="5246309"/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Before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After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(HL)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4050H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4050H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(4050H)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ABH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AAH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(F)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Any values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Cy=no change, AC=1,S=1,P=1,Z=0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359118674"/>
              </p:ext>
            </p:extLst>
          </p:nvPr>
        </p:nvGraphicFramePr>
        <p:xfrm>
          <a:off x="304800" y="4114800"/>
          <a:ext cx="7848600" cy="731520"/>
        </p:xfrm>
        <a:graphic>
          <a:graphicData uri="http://schemas.openxmlformats.org/drawingml/2006/table">
            <a:tbl>
              <a:tblPr/>
              <a:tblGrid>
                <a:gridCol w="1962150"/>
                <a:gridCol w="1962150"/>
                <a:gridCol w="1962150"/>
                <a:gridCol w="196215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Address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Hex Codes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Mnemonic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Comment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2005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DCR 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(HL) = (HL) - 1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077877" y="5860093"/>
            <a:ext cx="1888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byte instruction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6864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32770" name="Picture 2" descr="DCR 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200" y="381000"/>
            <a:ext cx="9047462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8600" y="5029200"/>
            <a:ext cx="853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 this instruction </a:t>
            </a:r>
            <a:r>
              <a:rPr lang="en-US" b="1" dirty="0"/>
              <a:t>DCR M</a:t>
            </a:r>
            <a:r>
              <a:rPr lang="en-US" dirty="0"/>
              <a:t> requires 1-Bytes, 3-Machine Cycles (</a:t>
            </a:r>
            <a:r>
              <a:rPr lang="en-US" dirty="0" err="1"/>
              <a:t>Opcode</a:t>
            </a:r>
            <a:r>
              <a:rPr lang="en-US" dirty="0"/>
              <a:t> Fetch, Memory Read, Memory Write) and 10 T-States for execution as shown in the timing diagram. </a:t>
            </a:r>
          </a:p>
        </p:txBody>
      </p:sp>
    </p:spTree>
    <p:extLst>
      <p:ext uri="{BB962C8B-B14F-4D97-AF65-F5344CB8AC3E}">
        <p14:creationId xmlns:p14="http://schemas.microsoft.com/office/powerpoint/2010/main" xmlns="" val="412894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9287" y="609688"/>
            <a:ext cx="8168483" cy="45304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37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1834" y="6327830"/>
            <a:ext cx="1428750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sz="1400" spc="-5" dirty="0">
                <a:solidFill>
                  <a:srgbClr val="775F54"/>
                </a:solidFill>
                <a:latin typeface="Arial"/>
                <a:cs typeface="Arial"/>
              </a:rPr>
              <a:t>8085 </a:t>
            </a:r>
            <a:r>
              <a:rPr sz="1400" spc="-95" dirty="0">
                <a:solidFill>
                  <a:srgbClr val="775F54"/>
                </a:solidFill>
                <a:latin typeface="Arial"/>
                <a:cs typeface="Arial"/>
              </a:rPr>
              <a:t>Instruction</a:t>
            </a:r>
            <a:r>
              <a:rPr sz="1400" spc="-130" dirty="0">
                <a:solidFill>
                  <a:srgbClr val="775F54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775F54"/>
                </a:solidFill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28600" y="1752600"/>
            <a:ext cx="814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DCX B</a:t>
            </a:r>
            <a:r>
              <a:rPr lang="en-US" dirty="0"/>
              <a:t>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87682401"/>
              </p:ext>
            </p:extLst>
          </p:nvPr>
        </p:nvGraphicFramePr>
        <p:xfrm>
          <a:off x="457200" y="2209800"/>
          <a:ext cx="7364412" cy="731520"/>
        </p:xfrm>
        <a:graphic>
          <a:graphicData uri="http://schemas.openxmlformats.org/drawingml/2006/table">
            <a:tbl>
              <a:tblPr/>
              <a:tblGrid>
                <a:gridCol w="2454804"/>
                <a:gridCol w="2454804"/>
                <a:gridCol w="2454804"/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Before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After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(BC)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4055H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4054H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082081943"/>
              </p:ext>
            </p:extLst>
          </p:nvPr>
        </p:nvGraphicFramePr>
        <p:xfrm>
          <a:off x="381000" y="3657600"/>
          <a:ext cx="7364412" cy="731520"/>
        </p:xfrm>
        <a:graphic>
          <a:graphicData uri="http://schemas.openxmlformats.org/drawingml/2006/table">
            <a:tbl>
              <a:tblPr/>
              <a:tblGrid>
                <a:gridCol w="1841103"/>
                <a:gridCol w="1841103"/>
                <a:gridCol w="1841103"/>
                <a:gridCol w="1841103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Address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Hex Codes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Mnemonic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Comment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2003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DCX 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BC = BC – 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219200" y="4876800"/>
            <a:ext cx="1965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1-Byte instruction, </a:t>
            </a:r>
          </a:p>
        </p:txBody>
      </p:sp>
    </p:spTree>
    <p:extLst>
      <p:ext uri="{BB962C8B-B14F-4D97-AF65-F5344CB8AC3E}">
        <p14:creationId xmlns:p14="http://schemas.microsoft.com/office/powerpoint/2010/main" xmlns="" val="41241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34818" name="Picture 2" descr="DCX 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7620000" cy="574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8600" y="6110405"/>
            <a:ext cx="777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instruction </a:t>
            </a:r>
            <a:r>
              <a:rPr lang="en-US" b="1" dirty="0"/>
              <a:t>DCX B</a:t>
            </a:r>
            <a:r>
              <a:rPr lang="en-US" dirty="0"/>
              <a:t> requires 1-Byte, 1-Machine Cycle (</a:t>
            </a:r>
            <a:r>
              <a:rPr lang="en-US" dirty="0" err="1"/>
              <a:t>Opcode</a:t>
            </a:r>
            <a:r>
              <a:rPr lang="en-US" dirty="0"/>
              <a:t> Fetch) and 6 T-States for execution as shown in the timing diagram. </a:t>
            </a:r>
          </a:p>
        </p:txBody>
      </p:sp>
    </p:spTree>
    <p:extLst>
      <p:ext uri="{BB962C8B-B14F-4D97-AF65-F5344CB8AC3E}">
        <p14:creationId xmlns:p14="http://schemas.microsoft.com/office/powerpoint/2010/main" xmlns="" val="25010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75129" y="164084"/>
            <a:ext cx="47167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300" dirty="0">
                <a:solidFill>
                  <a:srgbClr val="006FC0"/>
                </a:solidFill>
              </a:rPr>
              <a:t>Arithmetic</a:t>
            </a:r>
            <a:r>
              <a:rPr sz="4000" spc="-250" dirty="0">
                <a:solidFill>
                  <a:srgbClr val="006FC0"/>
                </a:solidFill>
              </a:rPr>
              <a:t> </a:t>
            </a:r>
            <a:r>
              <a:rPr sz="4000" spc="-260" dirty="0">
                <a:solidFill>
                  <a:srgbClr val="006FC0"/>
                </a:solidFill>
              </a:rPr>
              <a:t>Instructions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38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9600" y="990600"/>
            <a:ext cx="8305800" cy="5562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826889" y="6327830"/>
            <a:ext cx="1124585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sz="1400" spc="-85" dirty="0">
                <a:solidFill>
                  <a:srgbClr val="775F54"/>
                </a:solidFill>
                <a:latin typeface="Arial"/>
                <a:cs typeface="Arial"/>
              </a:rPr>
              <a:t>JIIT-128,</a:t>
            </a:r>
            <a:r>
              <a:rPr sz="1400" spc="-95" dirty="0">
                <a:solidFill>
                  <a:srgbClr val="775F54"/>
                </a:solidFill>
                <a:latin typeface="Arial"/>
                <a:cs typeface="Arial"/>
              </a:rPr>
              <a:t> </a:t>
            </a:r>
            <a:r>
              <a:rPr sz="1400" spc="-35" dirty="0">
                <a:solidFill>
                  <a:srgbClr val="775F54"/>
                </a:solidFill>
                <a:latin typeface="Arial"/>
                <a:cs typeface="Arial"/>
              </a:rPr>
              <a:t>Noida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5800" y="685852"/>
            <a:ext cx="7187018" cy="4530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39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1834" y="6327830"/>
            <a:ext cx="1428750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sz="1400" spc="-5" dirty="0">
                <a:solidFill>
                  <a:srgbClr val="775F54"/>
                </a:solidFill>
                <a:latin typeface="Arial"/>
                <a:cs typeface="Arial"/>
              </a:rPr>
              <a:t>8085 </a:t>
            </a:r>
            <a:r>
              <a:rPr sz="1400" spc="-95" dirty="0">
                <a:solidFill>
                  <a:srgbClr val="775F54"/>
                </a:solidFill>
                <a:latin typeface="Arial"/>
                <a:cs typeface="Arial"/>
              </a:rPr>
              <a:t>Instruction</a:t>
            </a:r>
            <a:r>
              <a:rPr sz="1400" spc="-130" dirty="0">
                <a:solidFill>
                  <a:srgbClr val="775F54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775F54"/>
                </a:solidFill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837" y="685764"/>
            <a:ext cx="7250370" cy="45305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40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1834" y="6327830"/>
            <a:ext cx="1428750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sz="1400" spc="-5" dirty="0">
                <a:solidFill>
                  <a:srgbClr val="775F54"/>
                </a:solidFill>
                <a:latin typeface="Arial"/>
                <a:cs typeface="Arial"/>
              </a:rPr>
              <a:t>8085 </a:t>
            </a:r>
            <a:r>
              <a:rPr sz="1400" spc="-95" dirty="0">
                <a:solidFill>
                  <a:srgbClr val="775F54"/>
                </a:solidFill>
                <a:latin typeface="Arial"/>
                <a:cs typeface="Arial"/>
              </a:rPr>
              <a:t>Instruction</a:t>
            </a:r>
            <a:r>
              <a:rPr sz="1400" spc="-130" dirty="0">
                <a:solidFill>
                  <a:srgbClr val="775F54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775F54"/>
                </a:solidFill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685839"/>
            <a:ext cx="8208275" cy="27622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41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1834" y="6327830"/>
            <a:ext cx="1428750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sz="1400" spc="-5" dirty="0">
                <a:solidFill>
                  <a:srgbClr val="775F54"/>
                </a:solidFill>
                <a:latin typeface="Arial"/>
                <a:cs typeface="Arial"/>
              </a:rPr>
              <a:t>8085 </a:t>
            </a:r>
            <a:r>
              <a:rPr sz="1400" spc="-95" dirty="0">
                <a:solidFill>
                  <a:srgbClr val="775F54"/>
                </a:solidFill>
                <a:latin typeface="Arial"/>
                <a:cs typeface="Arial"/>
              </a:rPr>
              <a:t>Instruction</a:t>
            </a:r>
            <a:r>
              <a:rPr sz="1400" spc="-130" dirty="0">
                <a:solidFill>
                  <a:srgbClr val="775F54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775F54"/>
                </a:solidFill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2337" y="533349"/>
            <a:ext cx="7289793" cy="45307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42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1834" y="6327830"/>
            <a:ext cx="1428750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sz="1400" spc="-5" dirty="0">
                <a:solidFill>
                  <a:srgbClr val="775F54"/>
                </a:solidFill>
                <a:latin typeface="Arial"/>
                <a:cs typeface="Arial"/>
              </a:rPr>
              <a:t>8085 </a:t>
            </a:r>
            <a:r>
              <a:rPr sz="1400" spc="-95" dirty="0">
                <a:solidFill>
                  <a:srgbClr val="775F54"/>
                </a:solidFill>
                <a:latin typeface="Arial"/>
                <a:cs typeface="Arial"/>
              </a:rPr>
              <a:t>Instruction</a:t>
            </a:r>
            <a:r>
              <a:rPr sz="1400" spc="-130" dirty="0">
                <a:solidFill>
                  <a:srgbClr val="775F54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775F54"/>
                </a:solidFill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28600" y="1676400"/>
            <a:ext cx="1329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MVI E, ABH</a:t>
            </a:r>
            <a:r>
              <a:rPr lang="en-US" dirty="0"/>
              <a:t>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051140022"/>
              </p:ext>
            </p:extLst>
          </p:nvPr>
        </p:nvGraphicFramePr>
        <p:xfrm>
          <a:off x="152400" y="2286000"/>
          <a:ext cx="7364412" cy="1097280"/>
        </p:xfrm>
        <a:graphic>
          <a:graphicData uri="http://schemas.openxmlformats.org/drawingml/2006/table">
            <a:tbl>
              <a:tblPr/>
              <a:tblGrid>
                <a:gridCol w="1828800"/>
                <a:gridCol w="1853406"/>
                <a:gridCol w="1841103"/>
                <a:gridCol w="1841103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Address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Hex Codes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Mnemonic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Comment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MVI E, ABH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E &lt;- ABH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2001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ABH as operand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90942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547672"/>
            <a:ext cx="8197208" cy="34144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43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1834" y="6327830"/>
            <a:ext cx="1428750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sz="1400" spc="-5" dirty="0">
                <a:solidFill>
                  <a:srgbClr val="775F54"/>
                </a:solidFill>
                <a:latin typeface="Arial"/>
                <a:cs typeface="Arial"/>
              </a:rPr>
              <a:t>8085 </a:t>
            </a:r>
            <a:r>
              <a:rPr sz="1400" spc="-95" dirty="0">
                <a:solidFill>
                  <a:srgbClr val="775F54"/>
                </a:solidFill>
                <a:latin typeface="Arial"/>
                <a:cs typeface="Arial"/>
              </a:rPr>
              <a:t>Instruction</a:t>
            </a:r>
            <a:r>
              <a:rPr sz="1400" spc="-130" dirty="0">
                <a:solidFill>
                  <a:srgbClr val="775F54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775F54"/>
                </a:solidFill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0725" y="650875"/>
            <a:ext cx="7701026" cy="4530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44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1834" y="6327830"/>
            <a:ext cx="1428750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sz="1400" spc="-5" dirty="0">
                <a:solidFill>
                  <a:srgbClr val="775F54"/>
                </a:solidFill>
                <a:latin typeface="Arial"/>
                <a:cs typeface="Arial"/>
              </a:rPr>
              <a:t>8085 </a:t>
            </a:r>
            <a:r>
              <a:rPr sz="1400" spc="-95" dirty="0">
                <a:solidFill>
                  <a:srgbClr val="775F54"/>
                </a:solidFill>
                <a:latin typeface="Arial"/>
                <a:cs typeface="Arial"/>
              </a:rPr>
              <a:t>Instruction</a:t>
            </a:r>
            <a:r>
              <a:rPr sz="1400" spc="-130" dirty="0">
                <a:solidFill>
                  <a:srgbClr val="775F54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775F54"/>
                </a:solidFill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6437" y="650939"/>
            <a:ext cx="7702126" cy="4530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45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1834" y="6327830"/>
            <a:ext cx="1428750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sz="1400" spc="-5" dirty="0">
                <a:solidFill>
                  <a:srgbClr val="775F54"/>
                </a:solidFill>
                <a:latin typeface="Arial"/>
                <a:cs typeface="Arial"/>
              </a:rPr>
              <a:t>8085 </a:t>
            </a:r>
            <a:r>
              <a:rPr sz="1400" spc="-95" dirty="0">
                <a:solidFill>
                  <a:srgbClr val="775F54"/>
                </a:solidFill>
                <a:latin typeface="Arial"/>
                <a:cs typeface="Arial"/>
              </a:rPr>
              <a:t>Instruction</a:t>
            </a:r>
            <a:r>
              <a:rPr sz="1400" spc="-130" dirty="0">
                <a:solidFill>
                  <a:srgbClr val="775F54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775F54"/>
                </a:solidFill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04800" y="1676400"/>
            <a:ext cx="849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CMP E</a:t>
            </a:r>
            <a:r>
              <a:rPr lang="en-US" dirty="0"/>
              <a:t>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36575" y="2082006"/>
          <a:ext cx="7364412" cy="1828800"/>
        </p:xfrm>
        <a:graphic>
          <a:graphicData uri="http://schemas.openxmlformats.org/drawingml/2006/table">
            <a:tbl>
              <a:tblPr/>
              <a:tblGrid>
                <a:gridCol w="2454804"/>
                <a:gridCol w="2454804"/>
                <a:gridCol w="2454804"/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Before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After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(A)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50H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50H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(E)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70H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70H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(Temp)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Any value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E0H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(F)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Any value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Cy=1,AC=0,S=1,P=0,Z=0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533400" y="4267200"/>
            <a:ext cx="1907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1-Byte instruction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287443721"/>
              </p:ext>
            </p:extLst>
          </p:nvPr>
        </p:nvGraphicFramePr>
        <p:xfrm>
          <a:off x="533400" y="4953000"/>
          <a:ext cx="7364412" cy="1005840"/>
        </p:xfrm>
        <a:graphic>
          <a:graphicData uri="http://schemas.openxmlformats.org/drawingml/2006/table">
            <a:tbl>
              <a:tblPr/>
              <a:tblGrid>
                <a:gridCol w="1841103"/>
                <a:gridCol w="1841103"/>
                <a:gridCol w="1841103"/>
                <a:gridCol w="1841103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Address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Hex Codes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Mnemonic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Comment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2004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CMP 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Temp = Register A - Register 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74466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84</a:t>
            </a:fld>
            <a:endParaRPr lang="en-US"/>
          </a:p>
        </p:txBody>
      </p:sp>
      <p:pic>
        <p:nvPicPr>
          <p:cNvPr id="2050" name="Picture 2" descr="CMP 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7992" y="18789"/>
            <a:ext cx="6019800" cy="641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24768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0725" y="574675"/>
            <a:ext cx="7701026" cy="4530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46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1834" y="6327830"/>
            <a:ext cx="1428750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sz="1400" spc="-5" dirty="0">
                <a:solidFill>
                  <a:srgbClr val="775F54"/>
                </a:solidFill>
                <a:latin typeface="Arial"/>
                <a:cs typeface="Arial"/>
              </a:rPr>
              <a:t>8085 </a:t>
            </a:r>
            <a:r>
              <a:rPr sz="1400" spc="-95" dirty="0">
                <a:solidFill>
                  <a:srgbClr val="775F54"/>
                </a:solidFill>
                <a:latin typeface="Arial"/>
                <a:cs typeface="Arial"/>
              </a:rPr>
              <a:t>Instruction</a:t>
            </a:r>
            <a:r>
              <a:rPr sz="1400" spc="-130" dirty="0">
                <a:solidFill>
                  <a:srgbClr val="775F54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775F54"/>
                </a:solidFill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525" y="533452"/>
            <a:ext cx="7844908" cy="4530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47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1834" y="6327830"/>
            <a:ext cx="1428750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sz="1400" spc="-5" dirty="0">
                <a:solidFill>
                  <a:srgbClr val="775F54"/>
                </a:solidFill>
                <a:latin typeface="Arial"/>
                <a:cs typeface="Arial"/>
              </a:rPr>
              <a:t>8085 </a:t>
            </a:r>
            <a:r>
              <a:rPr sz="1400" spc="-95" dirty="0">
                <a:solidFill>
                  <a:srgbClr val="775F54"/>
                </a:solidFill>
                <a:latin typeface="Arial"/>
                <a:cs typeface="Arial"/>
              </a:rPr>
              <a:t>Instruction</a:t>
            </a:r>
            <a:r>
              <a:rPr sz="1400" spc="-130" dirty="0">
                <a:solidFill>
                  <a:srgbClr val="775F54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775F54"/>
                </a:solidFill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28600" y="1600200"/>
            <a:ext cx="968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CPI 50H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36575" y="2264886"/>
          <a:ext cx="7364412" cy="1463040"/>
        </p:xfrm>
        <a:graphic>
          <a:graphicData uri="http://schemas.openxmlformats.org/drawingml/2006/table">
            <a:tbl>
              <a:tblPr/>
              <a:tblGrid>
                <a:gridCol w="2454804"/>
                <a:gridCol w="2454804"/>
                <a:gridCol w="2454804"/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Before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After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(A)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70H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70H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(Temp)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Any value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20H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(F)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Any value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Cy=0,AC=0,S=0,P=0,Z=0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57200" y="3962400"/>
            <a:ext cx="1907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2-Byte instruction 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55486089"/>
              </p:ext>
            </p:extLst>
          </p:nvPr>
        </p:nvGraphicFramePr>
        <p:xfrm>
          <a:off x="457200" y="4572000"/>
          <a:ext cx="8229600" cy="1097280"/>
        </p:xfrm>
        <a:graphic>
          <a:graphicData uri="http://schemas.openxmlformats.org/drawingml/2006/table">
            <a:tbl>
              <a:tblPr/>
              <a:tblGrid>
                <a:gridCol w="1480158"/>
                <a:gridCol w="1827893"/>
                <a:gridCol w="1871062"/>
                <a:gridCol w="3050487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Address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Hex Codes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Mnemonic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Comment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2002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CPI 50H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Temp = Register A – 50H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2003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Operand 50H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29770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88</a:t>
            </a:fld>
            <a:endParaRPr lang="en-US"/>
          </a:p>
        </p:txBody>
      </p:sp>
      <p:pic>
        <p:nvPicPr>
          <p:cNvPr id="4098" name="Picture 2" descr="CPI 50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784838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69101" y="6056531"/>
            <a:ext cx="82128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 this instruction </a:t>
            </a:r>
            <a:r>
              <a:rPr lang="en-US" b="1" dirty="0"/>
              <a:t>CPI 50H</a:t>
            </a:r>
            <a:r>
              <a:rPr lang="en-US" dirty="0"/>
              <a:t> requires 2-Bytes, 2-Machine Cycles (</a:t>
            </a:r>
            <a:r>
              <a:rPr lang="en-US" dirty="0" err="1"/>
              <a:t>Opcode</a:t>
            </a:r>
            <a:r>
              <a:rPr lang="en-US" dirty="0"/>
              <a:t> Fetch, Memory Read) and 7 T-States for execution as shown in the timing diagram. </a:t>
            </a:r>
          </a:p>
        </p:txBody>
      </p:sp>
    </p:spTree>
    <p:extLst>
      <p:ext uri="{BB962C8B-B14F-4D97-AF65-F5344CB8AC3E}">
        <p14:creationId xmlns:p14="http://schemas.microsoft.com/office/powerpoint/2010/main" xmlns="" val="262702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700" y="609600"/>
            <a:ext cx="7593076" cy="4530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48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1834" y="6327830"/>
            <a:ext cx="1428750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sz="1400" spc="-5" dirty="0">
                <a:solidFill>
                  <a:srgbClr val="775F54"/>
                </a:solidFill>
                <a:latin typeface="Arial"/>
                <a:cs typeface="Arial"/>
              </a:rPr>
              <a:t>8085 </a:t>
            </a:r>
            <a:r>
              <a:rPr sz="1400" spc="-95" dirty="0">
                <a:solidFill>
                  <a:srgbClr val="775F54"/>
                </a:solidFill>
                <a:latin typeface="Arial"/>
                <a:cs typeface="Arial"/>
              </a:rPr>
              <a:t>Instruction</a:t>
            </a:r>
            <a:r>
              <a:rPr sz="1400" spc="-130" dirty="0">
                <a:solidFill>
                  <a:srgbClr val="775F54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775F54"/>
                </a:solidFill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0242" name="Picture 2" descr="MV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" y="838200"/>
            <a:ext cx="7924800" cy="517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8600" y="6015736"/>
            <a:ext cx="861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 this instruction </a:t>
            </a:r>
            <a:r>
              <a:rPr lang="en-US" b="1" dirty="0"/>
              <a:t>MVI E, ABH</a:t>
            </a:r>
            <a:r>
              <a:rPr lang="en-US" dirty="0"/>
              <a:t> requires 2-Bytes, 2-Machine Cycles (</a:t>
            </a:r>
            <a:r>
              <a:rPr lang="en-US" dirty="0" err="1"/>
              <a:t>Opcode</a:t>
            </a:r>
            <a:r>
              <a:rPr lang="en-US" dirty="0"/>
              <a:t> Fetch and Memory Read) and 7 T-States for execution as shown in the timing diagram. </a:t>
            </a:r>
          </a:p>
        </p:txBody>
      </p:sp>
    </p:spTree>
    <p:extLst>
      <p:ext uri="{BB962C8B-B14F-4D97-AF65-F5344CB8AC3E}">
        <p14:creationId xmlns:p14="http://schemas.microsoft.com/office/powerpoint/2010/main" xmlns="" val="333592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2400" y="1676400"/>
            <a:ext cx="833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ANA E</a:t>
            </a:r>
            <a:r>
              <a:rPr lang="en-US" dirty="0"/>
              <a:t>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36575" y="2264886"/>
          <a:ext cx="7364412" cy="1463040"/>
        </p:xfrm>
        <a:graphic>
          <a:graphicData uri="http://schemas.openxmlformats.org/drawingml/2006/table">
            <a:tbl>
              <a:tblPr/>
              <a:tblGrid>
                <a:gridCol w="2454804"/>
                <a:gridCol w="2454804"/>
                <a:gridCol w="2454804"/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Before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After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(E)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CDH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CDH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(A)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ABH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89H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(F)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Any values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Cy=0,AC=1,Z=0,P=0,S=1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520890690"/>
              </p:ext>
            </p:extLst>
          </p:nvPr>
        </p:nvGraphicFramePr>
        <p:xfrm>
          <a:off x="587086" y="4343400"/>
          <a:ext cx="7364412" cy="731520"/>
        </p:xfrm>
        <a:graphic>
          <a:graphicData uri="http://schemas.openxmlformats.org/drawingml/2006/table">
            <a:tbl>
              <a:tblPr/>
              <a:tblGrid>
                <a:gridCol w="1841103"/>
                <a:gridCol w="1841103"/>
                <a:gridCol w="1841103"/>
                <a:gridCol w="1841103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Address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Hex Codes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Mnemonic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Comment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2004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ANA 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= A and 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536575" y="26304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71429" y="5791200"/>
            <a:ext cx="1907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1-Byte instruction </a:t>
            </a:r>
          </a:p>
        </p:txBody>
      </p:sp>
    </p:spTree>
    <p:extLst>
      <p:ext uri="{BB962C8B-B14F-4D97-AF65-F5344CB8AC3E}">
        <p14:creationId xmlns:p14="http://schemas.microsoft.com/office/powerpoint/2010/main" xmlns="" val="313956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6146" name="Picture 2" descr="ANA 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5781" y="152400"/>
            <a:ext cx="5491619" cy="5848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57200" y="6135469"/>
            <a:ext cx="7239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 this instruction </a:t>
            </a:r>
            <a:r>
              <a:rPr lang="en-US" b="1" dirty="0"/>
              <a:t>ANA E</a:t>
            </a:r>
            <a:r>
              <a:rPr lang="en-US" dirty="0"/>
              <a:t> requires 1-Byte, 1-Machine Cycle (</a:t>
            </a:r>
            <a:r>
              <a:rPr lang="en-US" dirty="0" err="1"/>
              <a:t>Opcode</a:t>
            </a:r>
            <a:r>
              <a:rPr lang="en-US" dirty="0"/>
              <a:t> Fetch) and 4 T-States for execution as shown in the timing diagram. </a:t>
            </a:r>
          </a:p>
        </p:txBody>
      </p:sp>
    </p:spTree>
    <p:extLst>
      <p:ext uri="{BB962C8B-B14F-4D97-AF65-F5344CB8AC3E}">
        <p14:creationId xmlns:p14="http://schemas.microsoft.com/office/powerpoint/2010/main" xmlns="" val="388837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6937" y="574675"/>
            <a:ext cx="7256399" cy="4530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49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1834" y="6327830"/>
            <a:ext cx="1428750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sz="1400" spc="-5" dirty="0">
                <a:solidFill>
                  <a:srgbClr val="775F54"/>
                </a:solidFill>
                <a:latin typeface="Arial"/>
                <a:cs typeface="Arial"/>
              </a:rPr>
              <a:t>8085 </a:t>
            </a:r>
            <a:r>
              <a:rPr sz="1400" spc="-95" dirty="0">
                <a:solidFill>
                  <a:srgbClr val="775F54"/>
                </a:solidFill>
                <a:latin typeface="Arial"/>
                <a:cs typeface="Arial"/>
              </a:rPr>
              <a:t>Instruction</a:t>
            </a:r>
            <a:r>
              <a:rPr sz="1400" spc="-130" dirty="0">
                <a:solidFill>
                  <a:srgbClr val="775F54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775F54"/>
                </a:solidFill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2400" y="1600200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ANI CDH</a:t>
            </a:r>
            <a:r>
              <a:rPr lang="en-US" dirty="0"/>
              <a:t>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52879030"/>
              </p:ext>
            </p:extLst>
          </p:nvPr>
        </p:nvGraphicFramePr>
        <p:xfrm>
          <a:off x="533400" y="1990409"/>
          <a:ext cx="7364412" cy="1097280"/>
        </p:xfrm>
        <a:graphic>
          <a:graphicData uri="http://schemas.openxmlformats.org/drawingml/2006/table">
            <a:tbl>
              <a:tblPr/>
              <a:tblGrid>
                <a:gridCol w="2454804"/>
                <a:gridCol w="2454804"/>
                <a:gridCol w="2454804"/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Before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After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(A)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ABH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89H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(F)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Any values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Cy=0,AC=1,S=1,P=0,Z=0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3165902"/>
            <a:ext cx="542328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The internal calculation has been done as follows −</a:t>
            </a:r>
            <a:endParaRPr kumimoji="0" lang="x-none" altLang="x-none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Unicode MS" pitchFamily="34" charset="-128"/>
              <a:cs typeface="Arial" pitchFamily="34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lphaUcParenBoth"/>
              <a:tabLst/>
            </a:pPr>
            <a:r>
              <a:rPr kumimoji="0" lang="x-none" altLang="x-none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  <a:cs typeface="Arial" pitchFamily="34" charset="0"/>
              </a:rPr>
              <a:t>ABH ---&gt; </a:t>
            </a:r>
            <a:r>
              <a:rPr kumimoji="0" lang="en-US" altLang="x-non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  <a:cs typeface="Arial" pitchFamily="34" charset="0"/>
              </a:rPr>
              <a:t>        </a:t>
            </a:r>
            <a:r>
              <a:rPr kumimoji="0" lang="x-none" altLang="x-none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  <a:cs typeface="Arial" pitchFamily="34" charset="0"/>
              </a:rPr>
              <a:t>1010 1011 </a:t>
            </a:r>
            <a:endParaRPr kumimoji="0" lang="en-US" altLang="x-none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itchFamily="34" charset="-128"/>
              <a:cs typeface="Arial" pitchFamily="34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lphaUcParenBoth"/>
              <a:tabLst/>
            </a:pPr>
            <a:r>
              <a:rPr kumimoji="0" lang="x-none" altLang="x-none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  <a:cs typeface="Arial" pitchFamily="34" charset="0"/>
              </a:rPr>
              <a:t>(d8) CDH ---&gt; 1100 1101 ---------</a:t>
            </a:r>
            <a:endParaRPr kumimoji="0" lang="en-US" altLang="x-none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itchFamily="34" charset="-128"/>
              <a:cs typeface="Arial" pitchFamily="34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lphaUcParenBoth"/>
              <a:tabLst/>
            </a:pPr>
            <a:r>
              <a:rPr kumimoji="0" lang="x-none" altLang="x-none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  <a:cs typeface="Arial" pitchFamily="34" charset="0"/>
              </a:rPr>
              <a:t> ANI CDH ---&gt; 1000 1001 (89H) </a:t>
            </a:r>
            <a:endParaRPr kumimoji="0" lang="x-none" altLang="x-non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12066671"/>
              </p:ext>
            </p:extLst>
          </p:nvPr>
        </p:nvGraphicFramePr>
        <p:xfrm>
          <a:off x="152400" y="4267200"/>
          <a:ext cx="8991599" cy="1097280"/>
        </p:xfrm>
        <a:graphic>
          <a:graphicData uri="http://schemas.openxmlformats.org/drawingml/2006/table">
            <a:tbl>
              <a:tblPr/>
              <a:tblGrid>
                <a:gridCol w="1310982"/>
                <a:gridCol w="1618973"/>
                <a:gridCol w="1657208"/>
                <a:gridCol w="4404436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Address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Hex Codes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Mnemonic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Comment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2002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E6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ANI CD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 = A and CDH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2003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Operand CDH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91611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94</a:t>
            </a:fld>
            <a:endParaRPr lang="en-US"/>
          </a:p>
        </p:txBody>
      </p:sp>
      <p:pic>
        <p:nvPicPr>
          <p:cNvPr id="8194" name="Picture 2" descr="AN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7106" y="228600"/>
            <a:ext cx="8469787" cy="554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85800" y="5906869"/>
            <a:ext cx="762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 this instruction </a:t>
            </a:r>
            <a:r>
              <a:rPr lang="en-US" b="1" dirty="0"/>
              <a:t>ANA E</a:t>
            </a:r>
            <a:r>
              <a:rPr lang="en-US" dirty="0"/>
              <a:t> requires 2-Bytes, 2 Machine Cycles (</a:t>
            </a:r>
            <a:r>
              <a:rPr lang="en-US" dirty="0" err="1"/>
              <a:t>Opcode</a:t>
            </a:r>
            <a:r>
              <a:rPr lang="en-US" dirty="0"/>
              <a:t> Fetch, Memory Read) and 7 T-States for execution as shown in the timing diagram. </a:t>
            </a:r>
          </a:p>
        </p:txBody>
      </p:sp>
    </p:spTree>
    <p:extLst>
      <p:ext uri="{BB962C8B-B14F-4D97-AF65-F5344CB8AC3E}">
        <p14:creationId xmlns:p14="http://schemas.microsoft.com/office/powerpoint/2010/main" xmlns="" val="152583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0" y="609706"/>
            <a:ext cx="7472290" cy="45306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50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1834" y="6327830"/>
            <a:ext cx="1428750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sz="1400" spc="-5" dirty="0">
                <a:solidFill>
                  <a:srgbClr val="775F54"/>
                </a:solidFill>
                <a:latin typeface="Arial"/>
                <a:cs typeface="Arial"/>
              </a:rPr>
              <a:t>8085 </a:t>
            </a:r>
            <a:r>
              <a:rPr sz="1400" spc="-95" dirty="0">
                <a:solidFill>
                  <a:srgbClr val="775F54"/>
                </a:solidFill>
                <a:latin typeface="Arial"/>
                <a:cs typeface="Arial"/>
              </a:rPr>
              <a:t>Instruction</a:t>
            </a:r>
            <a:r>
              <a:rPr sz="1400" spc="-130" dirty="0">
                <a:solidFill>
                  <a:srgbClr val="775F54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775F54"/>
                </a:solidFill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2400" y="1524000"/>
            <a:ext cx="827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ORA E</a:t>
            </a:r>
            <a:r>
              <a:rPr lang="en-US" dirty="0"/>
              <a:t>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826372767"/>
              </p:ext>
            </p:extLst>
          </p:nvPr>
        </p:nvGraphicFramePr>
        <p:xfrm>
          <a:off x="566135" y="1981200"/>
          <a:ext cx="7364412" cy="1463040"/>
        </p:xfrm>
        <a:graphic>
          <a:graphicData uri="http://schemas.openxmlformats.org/drawingml/2006/table">
            <a:tbl>
              <a:tblPr/>
              <a:tblGrid>
                <a:gridCol w="2454804"/>
                <a:gridCol w="2454804"/>
                <a:gridCol w="2454804"/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Before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After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(E)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CDH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(A)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ABH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EFH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(F)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Any values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Cy=0,AC=0,S=1,P=0,Z=0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537699711"/>
              </p:ext>
            </p:extLst>
          </p:nvPr>
        </p:nvGraphicFramePr>
        <p:xfrm>
          <a:off x="457200" y="5181600"/>
          <a:ext cx="7364412" cy="731520"/>
        </p:xfrm>
        <a:graphic>
          <a:graphicData uri="http://schemas.openxmlformats.org/drawingml/2006/table">
            <a:tbl>
              <a:tblPr/>
              <a:tblGrid>
                <a:gridCol w="1841103"/>
                <a:gridCol w="1841103"/>
                <a:gridCol w="1841103"/>
                <a:gridCol w="1841103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Address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Hex Codes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Mnemonic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Comment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2004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ORA 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= A OR 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04800" y="3637003"/>
            <a:ext cx="6051657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The internal calculation has been done as shown below −</a:t>
            </a:r>
            <a:endParaRPr kumimoji="0" lang="x-none" altLang="x-none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Unicode MS" pitchFamily="34" charset="-128"/>
              <a:cs typeface="Arial" pitchFamily="34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lphaUcParenBoth"/>
              <a:tabLst/>
            </a:pPr>
            <a:r>
              <a:rPr kumimoji="0" lang="x-none" altLang="x-none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  <a:cs typeface="Arial" pitchFamily="34" charset="0"/>
              </a:rPr>
              <a:t>ABH ---&gt;</a:t>
            </a:r>
            <a:r>
              <a:rPr kumimoji="0" lang="en-US" altLang="x-non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  <a:cs typeface="Arial" pitchFamily="34" charset="0"/>
              </a:rPr>
              <a:t>       </a:t>
            </a:r>
            <a:r>
              <a:rPr kumimoji="0" lang="x-none" altLang="x-none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  <a:cs typeface="Arial" pitchFamily="34" charset="0"/>
              </a:rPr>
              <a:t> 1010 1011 </a:t>
            </a:r>
            <a:endParaRPr kumimoji="0" lang="en-US" altLang="x-none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itchFamily="34" charset="-128"/>
              <a:cs typeface="Arial" pitchFamily="34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lphaUcParenBoth"/>
              <a:tabLst/>
            </a:pPr>
            <a:r>
              <a:rPr kumimoji="0" lang="x-none" altLang="x-none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  <a:cs typeface="Arial" pitchFamily="34" charset="0"/>
              </a:rPr>
              <a:t>(E) CDH ---&gt; 1100 1101 ---------</a:t>
            </a:r>
            <a:endParaRPr kumimoji="0" lang="en-US" altLang="x-none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itchFamily="34" charset="-128"/>
              <a:cs typeface="Arial" pitchFamily="34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lphaUcParenBoth"/>
              <a:tabLst/>
            </a:pPr>
            <a:r>
              <a:rPr kumimoji="0" lang="x-none" altLang="x-none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  <a:cs typeface="Arial" pitchFamily="34" charset="0"/>
              </a:rPr>
              <a:t> ORA E ---&gt; 1110 1111 (EFH) </a:t>
            </a:r>
            <a:endParaRPr kumimoji="0" lang="x-none" altLang="x-none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x-none" altLang="x-non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6135" y="6172200"/>
            <a:ext cx="1907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1-Byte instruction </a:t>
            </a:r>
          </a:p>
        </p:txBody>
      </p:sp>
    </p:spTree>
    <p:extLst>
      <p:ext uri="{BB962C8B-B14F-4D97-AF65-F5344CB8AC3E}">
        <p14:creationId xmlns:p14="http://schemas.microsoft.com/office/powerpoint/2010/main" xmlns="" val="46735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97</a:t>
            </a:fld>
            <a:endParaRPr lang="en-US"/>
          </a:p>
        </p:txBody>
      </p:sp>
      <p:pic>
        <p:nvPicPr>
          <p:cNvPr id="10242" name="Picture 2" descr="ORA 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0400" y="457199"/>
            <a:ext cx="5259800" cy="551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85890" y="6096000"/>
            <a:ext cx="8458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 this instruction </a:t>
            </a:r>
            <a:r>
              <a:rPr lang="en-US" b="1" dirty="0"/>
              <a:t>ORA E</a:t>
            </a:r>
            <a:r>
              <a:rPr lang="en-US" dirty="0"/>
              <a:t> requires 1-Byte, 1-Machine Cycle (</a:t>
            </a:r>
            <a:r>
              <a:rPr lang="en-US" dirty="0" err="1"/>
              <a:t>Opcode</a:t>
            </a:r>
            <a:r>
              <a:rPr lang="en-US" dirty="0"/>
              <a:t> Fetch) and 4 T-States for execution as shown in the timing diagram. </a:t>
            </a:r>
          </a:p>
        </p:txBody>
      </p:sp>
    </p:spTree>
    <p:extLst>
      <p:ext uri="{BB962C8B-B14F-4D97-AF65-F5344CB8AC3E}">
        <p14:creationId xmlns:p14="http://schemas.microsoft.com/office/powerpoint/2010/main" xmlns="" val="108082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9762" y="609614"/>
            <a:ext cx="7844837" cy="45304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2313" y="1266190"/>
            <a:ext cx="187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75" dirty="0">
                <a:solidFill>
                  <a:srgbClr val="FFFFFF"/>
                </a:solidFill>
                <a:latin typeface="Trebuchet MS"/>
                <a:cs typeface="Trebuchet MS"/>
              </a:rPr>
              <a:t>51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1834" y="6327830"/>
            <a:ext cx="1428750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80"/>
              </a:lnSpc>
            </a:pPr>
            <a:r>
              <a:rPr sz="1400" spc="-5" dirty="0">
                <a:solidFill>
                  <a:srgbClr val="775F54"/>
                </a:solidFill>
                <a:latin typeface="Arial"/>
                <a:cs typeface="Arial"/>
              </a:rPr>
              <a:t>8085 </a:t>
            </a:r>
            <a:r>
              <a:rPr sz="1400" spc="-95" dirty="0">
                <a:solidFill>
                  <a:srgbClr val="775F54"/>
                </a:solidFill>
                <a:latin typeface="Arial"/>
                <a:cs typeface="Arial"/>
              </a:rPr>
              <a:t>Instruction</a:t>
            </a:r>
            <a:r>
              <a:rPr sz="1400" spc="-130" dirty="0">
                <a:solidFill>
                  <a:srgbClr val="775F54"/>
                </a:solidFill>
                <a:latin typeface="Arial"/>
                <a:cs typeface="Arial"/>
              </a:rPr>
              <a:t> </a:t>
            </a:r>
            <a:r>
              <a:rPr sz="1400" spc="-110" dirty="0">
                <a:solidFill>
                  <a:srgbClr val="775F54"/>
                </a:solidFill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04800" y="1676400"/>
            <a:ext cx="1050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ORI CDH</a:t>
            </a:r>
            <a:r>
              <a:rPr lang="en-US" dirty="0"/>
              <a:t>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24574437"/>
              </p:ext>
            </p:extLst>
          </p:nvPr>
        </p:nvGraphicFramePr>
        <p:xfrm>
          <a:off x="533400" y="2045732"/>
          <a:ext cx="7364412" cy="1097280"/>
        </p:xfrm>
        <a:graphic>
          <a:graphicData uri="http://schemas.openxmlformats.org/drawingml/2006/table">
            <a:tbl>
              <a:tblPr/>
              <a:tblGrid>
                <a:gridCol w="2454804"/>
                <a:gridCol w="2454804"/>
                <a:gridCol w="2454804"/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Before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After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(A)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ABH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EFH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(F)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Any values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Cy=0,AC=0,S=1,P=0,Z=0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315621219"/>
              </p:ext>
            </p:extLst>
          </p:nvPr>
        </p:nvGraphicFramePr>
        <p:xfrm>
          <a:off x="536575" y="4800600"/>
          <a:ext cx="7364412" cy="1097280"/>
        </p:xfrm>
        <a:graphic>
          <a:graphicData uri="http://schemas.openxmlformats.org/drawingml/2006/table">
            <a:tbl>
              <a:tblPr/>
              <a:tblGrid>
                <a:gridCol w="1841103"/>
                <a:gridCol w="1841103"/>
                <a:gridCol w="1841103"/>
                <a:gridCol w="1841103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Address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Hex Codes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Mnemonic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Comment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2002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ORI CDH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 = A or CDH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2003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Operand CDH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04800" y="3637003"/>
            <a:ext cx="6051657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The internal calculation has been done as shown below −</a:t>
            </a:r>
            <a:endParaRPr kumimoji="0" lang="x-none" altLang="x-none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Unicode MS" pitchFamily="34" charset="-128"/>
              <a:cs typeface="Arial" pitchFamily="34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lphaUcParenBoth"/>
              <a:tabLst/>
            </a:pPr>
            <a:r>
              <a:rPr kumimoji="0" lang="x-none" altLang="x-none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  <a:cs typeface="Arial" pitchFamily="34" charset="0"/>
              </a:rPr>
              <a:t>ABH ---&gt; 1010 1011 (</a:t>
            </a:r>
            <a:endParaRPr kumimoji="0" lang="en-US" altLang="x-none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itchFamily="34" charset="-128"/>
              <a:cs typeface="Arial" pitchFamily="34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lphaUcParenBoth"/>
              <a:tabLst/>
            </a:pPr>
            <a:r>
              <a:rPr kumimoji="0" lang="x-none" altLang="x-none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  <a:cs typeface="Arial" pitchFamily="34" charset="0"/>
              </a:rPr>
              <a:t>d8) CDH ---&gt; 1100 1101 ---------</a:t>
            </a:r>
            <a:endParaRPr kumimoji="0" lang="en-US" altLang="x-none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Unicode MS" pitchFamily="34" charset="-128"/>
              <a:cs typeface="Arial" pitchFamily="34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lphaUcParenBoth"/>
              <a:tabLst/>
            </a:pPr>
            <a:r>
              <a:rPr kumimoji="0" lang="x-none" altLang="x-none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  <a:cs typeface="Arial" pitchFamily="34" charset="0"/>
              </a:rPr>
              <a:t> ORI</a:t>
            </a:r>
            <a:r>
              <a:rPr kumimoji="0" lang="en-US" altLang="x-none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  <a:cs typeface="Arial" pitchFamily="34" charset="0"/>
              </a:rPr>
              <a:t> </a:t>
            </a:r>
            <a:r>
              <a:rPr kumimoji="0" lang="x-none" altLang="x-none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itchFamily="34" charset="-128"/>
                <a:cs typeface="Arial" pitchFamily="34" charset="0"/>
              </a:rPr>
              <a:t>CDH ---&gt; 1110 1111 (EFH) </a:t>
            </a:r>
            <a:endParaRPr kumimoji="0" lang="x-none" altLang="x-none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x-none" altLang="x-non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73877" y="6172200"/>
            <a:ext cx="1907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2-Byte instruction </a:t>
            </a:r>
          </a:p>
        </p:txBody>
      </p:sp>
    </p:spTree>
    <p:extLst>
      <p:ext uri="{BB962C8B-B14F-4D97-AF65-F5344CB8AC3E}">
        <p14:creationId xmlns:p14="http://schemas.microsoft.com/office/powerpoint/2010/main" xmlns="" val="32916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483</TotalTime>
  <Words>3178</Words>
  <Application>Microsoft Office PowerPoint</Application>
  <PresentationFormat>On-screen Show (4:3)</PresentationFormat>
  <Paragraphs>1155</Paragraphs>
  <Slides>149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149</vt:i4>
      </vt:variant>
    </vt:vector>
  </HeadingPairs>
  <TitlesOfParts>
    <vt:vector size="150" baseType="lpstr">
      <vt:lpstr>Office Theme</vt:lpstr>
      <vt:lpstr>Instruction Set of 8085</vt:lpstr>
      <vt:lpstr>Notation used in instructions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Data Transfer Instruction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Arithmetic Instructions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Logical Instructions</vt:lpstr>
      <vt:lpstr>Slide 109</vt:lpstr>
      <vt:lpstr>ss</vt:lpstr>
      <vt:lpstr>Slide 111</vt:lpstr>
      <vt:lpstr>Logical Instructions</vt:lpstr>
      <vt:lpstr>Slide 113</vt:lpstr>
      <vt:lpstr>ss</vt:lpstr>
      <vt:lpstr>Slide 115</vt:lpstr>
      <vt:lpstr>Logical Instructions</vt:lpstr>
      <vt:lpstr>Slide 117</vt:lpstr>
      <vt:lpstr>Slide 118</vt:lpstr>
      <vt:lpstr>Slide 119</vt:lpstr>
      <vt:lpstr>Logical Instructions</vt:lpstr>
      <vt:lpstr>Slide 121</vt:lpstr>
      <vt:lpstr>ss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Jump Instructions</vt:lpstr>
      <vt:lpstr>Slide 132</vt:lpstr>
      <vt:lpstr>Call Instructions--Conditional</vt:lpstr>
      <vt:lpstr>Slide 134</vt:lpstr>
      <vt:lpstr>Return Instructions--Conditional</vt:lpstr>
      <vt:lpstr>Slide 136</vt:lpstr>
      <vt:lpstr>Slide 137</vt:lpstr>
      <vt:lpstr>Slide 138</vt:lpstr>
      <vt:lpstr>Slide 139</vt:lpstr>
      <vt:lpstr>Slide 140</vt:lpstr>
      <vt:lpstr>Stack, I/O, and Machine Control Instructions cont..</vt:lpstr>
      <vt:lpstr>Stack, I/O, and Machine Control Instructions cont..</vt:lpstr>
      <vt:lpstr>Stack, I/O, and Machine Control Instructions cont..</vt:lpstr>
      <vt:lpstr>Stack, I/O, and Machine Control Instructions cont..</vt:lpstr>
      <vt:lpstr>Slide 145</vt:lpstr>
      <vt:lpstr>Stack, I/O, and Machine Control Instructions cont..</vt:lpstr>
      <vt:lpstr>Stack, I/O, and Machine Control Instructions cont..</vt:lpstr>
      <vt:lpstr>Stack, I/O, and Machine Control Instructions.</vt:lpstr>
      <vt:lpstr>References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8085 addressing mode, Instruction set and programming by Abhay Kumar assistant professor jiit-128, noida</dc:title>
  <dc:creator>abhay.kumar</dc:creator>
  <cp:lastModifiedBy>shailesh.kumar</cp:lastModifiedBy>
  <cp:revision>53</cp:revision>
  <dcterms:created xsi:type="dcterms:W3CDTF">2020-09-16T12:52:29Z</dcterms:created>
  <dcterms:modified xsi:type="dcterms:W3CDTF">2021-10-29T05:22:18Z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2018-08-10T00:00:00Z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2020-09-16T00:00:00Z</vt:filetime>
  </property>
</Properties>
</file>